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20" r:id="rId2"/>
    <p:sldId id="258" r:id="rId3"/>
    <p:sldId id="313" r:id="rId4"/>
    <p:sldId id="311" r:id="rId5"/>
    <p:sldId id="307" r:id="rId6"/>
    <p:sldId id="314" r:id="rId7"/>
    <p:sldId id="315" r:id="rId8"/>
    <p:sldId id="316" r:id="rId9"/>
    <p:sldId id="325" r:id="rId10"/>
    <p:sldId id="312" r:id="rId11"/>
    <p:sldId id="301" r:id="rId12"/>
    <p:sldId id="326" r:id="rId13"/>
    <p:sldId id="306" r:id="rId14"/>
    <p:sldId id="274" r:id="rId15"/>
    <p:sldId id="276" r:id="rId16"/>
    <p:sldId id="317" r:id="rId17"/>
    <p:sldId id="321" r:id="rId18"/>
    <p:sldId id="322" r:id="rId19"/>
    <p:sldId id="323" r:id="rId20"/>
    <p:sldId id="324" r:id="rId21"/>
    <p:sldId id="309" r:id="rId22"/>
    <p:sldId id="308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9"/>
    <p:restoredTop sz="78627"/>
  </p:normalViewPr>
  <p:slideViewPr>
    <p:cSldViewPr snapToGrid="0" snapToObjects="1" showGuides="1">
      <p:cViewPr varScale="1">
        <p:scale>
          <a:sx n="39" d="100"/>
          <a:sy n="39" d="100"/>
        </p:scale>
        <p:origin x="176" y="35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299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1DB720-1A23-DE46-9D97-8F8CAAAB625C}" type="doc">
      <dgm:prSet loTypeId="urn:microsoft.com/office/officeart/2005/8/layout/arrow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6FA4F825-5A6C-974B-95F2-433D976F8D8C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灵活性</a:t>
          </a:r>
          <a:endParaRPr lang="en-US" altLang="zh-CN" dirty="0">
            <a:solidFill>
              <a:schemeClr val="bg1"/>
            </a:solidFill>
          </a:endParaRPr>
        </a:p>
        <a:p>
          <a:r>
            <a:rPr lang="zh-CN" altLang="en-US" dirty="0">
              <a:solidFill>
                <a:schemeClr val="bg1"/>
              </a:solidFill>
            </a:rPr>
            <a:t>资源占用</a:t>
          </a:r>
          <a:endParaRPr lang="en-US" altLang="zh-CN" dirty="0">
            <a:solidFill>
              <a:schemeClr val="bg1"/>
            </a:solidFill>
          </a:endParaRPr>
        </a:p>
      </dgm:t>
    </dgm:pt>
    <dgm:pt modelId="{A5874E28-757A-1548-9CC1-42C9FD2FCDBA}" type="parTrans" cxnId="{86D4376D-9F11-AB43-B69B-C2DE8F0BAFE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29E26D5D-1FCD-DF47-9E72-1F08F47384F7}" type="sibTrans" cxnId="{86D4376D-9F11-AB43-B69B-C2DE8F0BAFE4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415240FE-0D77-034D-9DB9-343268E91BE2}">
      <dgm:prSet phldrT="[文本]"/>
      <dgm:spPr/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安全性</a:t>
          </a:r>
          <a:endParaRPr lang="en-US" altLang="zh-CN" dirty="0">
            <a:solidFill>
              <a:schemeClr val="bg1"/>
            </a:solidFill>
          </a:endParaRPr>
        </a:p>
        <a:p>
          <a:r>
            <a:rPr lang="zh-CN" altLang="en-US" dirty="0">
              <a:solidFill>
                <a:schemeClr val="bg1"/>
              </a:solidFill>
            </a:rPr>
            <a:t>隔离性</a:t>
          </a:r>
        </a:p>
      </dgm:t>
    </dgm:pt>
    <dgm:pt modelId="{6FCBE6AF-8F65-AD4F-ACD1-9D92EF6889A6}" type="parTrans" cxnId="{AC6EA4CA-E948-9B46-8EB9-231A1D6C4216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0D157A41-CAC9-F64F-B642-DB786E3D58F2}" type="sibTrans" cxnId="{AC6EA4CA-E948-9B46-8EB9-231A1D6C4216}">
      <dgm:prSet/>
      <dgm:spPr/>
      <dgm:t>
        <a:bodyPr/>
        <a:lstStyle/>
        <a:p>
          <a:endParaRPr lang="zh-CN" altLang="en-US">
            <a:solidFill>
              <a:schemeClr val="bg1"/>
            </a:solidFill>
          </a:endParaRPr>
        </a:p>
      </dgm:t>
    </dgm:pt>
    <dgm:pt modelId="{174DC32B-7414-4B48-96B4-5795C427F2F8}" type="pres">
      <dgm:prSet presAssocID="{051DB720-1A23-DE46-9D97-8F8CAAAB625C}" presName="compositeShape" presStyleCnt="0">
        <dgm:presLayoutVars>
          <dgm:chMax val="2"/>
          <dgm:dir/>
          <dgm:resizeHandles val="exact"/>
        </dgm:presLayoutVars>
      </dgm:prSet>
      <dgm:spPr/>
    </dgm:pt>
    <dgm:pt modelId="{39B8EC96-DBC8-D141-AE0E-B71B05DF3B38}" type="pres">
      <dgm:prSet presAssocID="{6FA4F825-5A6C-974B-95F2-433D976F8D8C}" presName="upArrow" presStyleLbl="node1" presStyleIdx="0" presStyleCnt="2"/>
      <dgm:spPr/>
    </dgm:pt>
    <dgm:pt modelId="{B55492D5-178B-624C-B28C-D345B357B958}" type="pres">
      <dgm:prSet presAssocID="{6FA4F825-5A6C-974B-95F2-433D976F8D8C}" presName="upArrowText" presStyleLbl="revTx" presStyleIdx="0" presStyleCnt="2">
        <dgm:presLayoutVars>
          <dgm:chMax val="0"/>
          <dgm:bulletEnabled val="1"/>
        </dgm:presLayoutVars>
      </dgm:prSet>
      <dgm:spPr/>
    </dgm:pt>
    <dgm:pt modelId="{5F864722-3B43-D64F-A887-95A738C754A1}" type="pres">
      <dgm:prSet presAssocID="{415240FE-0D77-034D-9DB9-343268E91BE2}" presName="downArrow" presStyleLbl="node1" presStyleIdx="1" presStyleCnt="2"/>
      <dgm:spPr/>
    </dgm:pt>
    <dgm:pt modelId="{FBE4FFFB-D67C-3848-8451-EA9B7BE7320F}" type="pres">
      <dgm:prSet presAssocID="{415240FE-0D77-034D-9DB9-343268E91BE2}" presName="downArrowText" presStyleLbl="revTx" presStyleIdx="1" presStyleCnt="2" custScaleX="99926" custScaleY="71762">
        <dgm:presLayoutVars>
          <dgm:chMax val="0"/>
          <dgm:bulletEnabled val="1"/>
        </dgm:presLayoutVars>
      </dgm:prSet>
      <dgm:spPr/>
    </dgm:pt>
  </dgm:ptLst>
  <dgm:cxnLst>
    <dgm:cxn modelId="{96F6AD1B-5A19-C44F-9509-183F60FE04B2}" type="presOf" srcId="{6FA4F825-5A6C-974B-95F2-433D976F8D8C}" destId="{B55492D5-178B-624C-B28C-D345B357B958}" srcOrd="0" destOrd="0" presId="urn:microsoft.com/office/officeart/2005/8/layout/arrow4"/>
    <dgm:cxn modelId="{86D4376D-9F11-AB43-B69B-C2DE8F0BAFE4}" srcId="{051DB720-1A23-DE46-9D97-8F8CAAAB625C}" destId="{6FA4F825-5A6C-974B-95F2-433D976F8D8C}" srcOrd="0" destOrd="0" parTransId="{A5874E28-757A-1548-9CC1-42C9FD2FCDBA}" sibTransId="{29E26D5D-1FCD-DF47-9E72-1F08F47384F7}"/>
    <dgm:cxn modelId="{ABB9E6A5-A77A-9E49-900C-F48DB4E5CA77}" type="presOf" srcId="{051DB720-1A23-DE46-9D97-8F8CAAAB625C}" destId="{174DC32B-7414-4B48-96B4-5795C427F2F8}" srcOrd="0" destOrd="0" presId="urn:microsoft.com/office/officeart/2005/8/layout/arrow4"/>
    <dgm:cxn modelId="{AC6EA4CA-E948-9B46-8EB9-231A1D6C4216}" srcId="{051DB720-1A23-DE46-9D97-8F8CAAAB625C}" destId="{415240FE-0D77-034D-9DB9-343268E91BE2}" srcOrd="1" destOrd="0" parTransId="{6FCBE6AF-8F65-AD4F-ACD1-9D92EF6889A6}" sibTransId="{0D157A41-CAC9-F64F-B642-DB786E3D58F2}"/>
    <dgm:cxn modelId="{B5467DDB-6447-904B-A410-3BAF0E5396FA}" type="presOf" srcId="{415240FE-0D77-034D-9DB9-343268E91BE2}" destId="{FBE4FFFB-D67C-3848-8451-EA9B7BE7320F}" srcOrd="0" destOrd="0" presId="urn:microsoft.com/office/officeart/2005/8/layout/arrow4"/>
    <dgm:cxn modelId="{47E908DC-FF5A-024A-940B-FC90A8A62F36}" type="presParOf" srcId="{174DC32B-7414-4B48-96B4-5795C427F2F8}" destId="{39B8EC96-DBC8-D141-AE0E-B71B05DF3B38}" srcOrd="0" destOrd="0" presId="urn:microsoft.com/office/officeart/2005/8/layout/arrow4"/>
    <dgm:cxn modelId="{D1BE70E6-10EF-1249-850F-4E86CC4F482E}" type="presParOf" srcId="{174DC32B-7414-4B48-96B4-5795C427F2F8}" destId="{B55492D5-178B-624C-B28C-D345B357B958}" srcOrd="1" destOrd="0" presId="urn:microsoft.com/office/officeart/2005/8/layout/arrow4"/>
    <dgm:cxn modelId="{B60F4F3E-7176-A14D-AB90-1A718D8F56B6}" type="presParOf" srcId="{174DC32B-7414-4B48-96B4-5795C427F2F8}" destId="{5F864722-3B43-D64F-A887-95A738C754A1}" srcOrd="2" destOrd="0" presId="urn:microsoft.com/office/officeart/2005/8/layout/arrow4"/>
    <dgm:cxn modelId="{9A74B7F6-3CF0-E54C-A8E7-BD9FF5F83DB1}" type="presParOf" srcId="{174DC32B-7414-4B48-96B4-5795C427F2F8}" destId="{FBE4FFFB-D67C-3848-8451-EA9B7BE7320F}" srcOrd="3" destOrd="0" presId="urn:microsoft.com/office/officeart/2005/8/layout/arrow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DF4668-B577-B448-B0DC-91D23D08DD17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F29DE20A-B64A-084D-90CF-6CC60A5B8F64}">
      <dgm:prSet phldrT="[文本]" custT="1"/>
      <dgm:spPr/>
      <dgm:t>
        <a:bodyPr/>
        <a:lstStyle/>
        <a:p>
          <a:r>
            <a:rPr lang="zh-CN" altLang="en-US" sz="3600" dirty="0"/>
            <a:t>虚拟机 </a:t>
          </a:r>
        </a:p>
      </dgm:t>
    </dgm:pt>
    <dgm:pt modelId="{91621C46-2A1F-1542-BC89-51AF8E785A85}" type="parTrans" cxnId="{68DE4854-9C36-C540-AC9D-2F3D5DE11318}">
      <dgm:prSet/>
      <dgm:spPr/>
      <dgm:t>
        <a:bodyPr/>
        <a:lstStyle/>
        <a:p>
          <a:endParaRPr lang="zh-CN" altLang="en-US"/>
        </a:p>
      </dgm:t>
    </dgm:pt>
    <dgm:pt modelId="{B03D9B22-C85F-4D4A-A773-C46E92EBD964}" type="sibTrans" cxnId="{68DE4854-9C36-C540-AC9D-2F3D5DE11318}">
      <dgm:prSet/>
      <dgm:spPr/>
      <dgm:t>
        <a:bodyPr/>
        <a:lstStyle/>
        <a:p>
          <a:endParaRPr lang="zh-CN" altLang="en-US"/>
        </a:p>
      </dgm:t>
    </dgm:pt>
    <dgm:pt modelId="{7C1F4EE0-F09B-E048-96B2-065DC90A928C}">
      <dgm:prSet phldrT="[文本]" custT="1"/>
      <dgm:spPr/>
      <dgm:t>
        <a:bodyPr/>
        <a:lstStyle/>
        <a:p>
          <a:r>
            <a:rPr lang="zh-CN" altLang="en-US" sz="3600" dirty="0"/>
            <a:t>容器</a:t>
          </a:r>
        </a:p>
      </dgm:t>
    </dgm:pt>
    <dgm:pt modelId="{648318D7-2679-C548-8796-3A54BD90C458}" type="parTrans" cxnId="{7DC16C11-4ADA-5449-9535-3597DE342C05}">
      <dgm:prSet/>
      <dgm:spPr/>
      <dgm:t>
        <a:bodyPr/>
        <a:lstStyle/>
        <a:p>
          <a:endParaRPr lang="zh-CN" altLang="en-US"/>
        </a:p>
      </dgm:t>
    </dgm:pt>
    <dgm:pt modelId="{6B439185-B0C3-B64A-BBBC-E33949A30D42}" type="sibTrans" cxnId="{7DC16C11-4ADA-5449-9535-3597DE342C05}">
      <dgm:prSet/>
      <dgm:spPr/>
      <dgm:t>
        <a:bodyPr/>
        <a:lstStyle/>
        <a:p>
          <a:endParaRPr lang="zh-CN" altLang="en-US"/>
        </a:p>
      </dgm:t>
    </dgm:pt>
    <dgm:pt modelId="{9072CB6B-D7E8-9E4C-A93C-5EEAA13BF935}" type="pres">
      <dgm:prSet presAssocID="{87DF4668-B577-B448-B0DC-91D23D08DD17}" presName="Name0" presStyleCnt="0">
        <dgm:presLayoutVars>
          <dgm:dir/>
          <dgm:resizeHandles val="exact"/>
        </dgm:presLayoutVars>
      </dgm:prSet>
      <dgm:spPr/>
    </dgm:pt>
    <dgm:pt modelId="{0B7FE138-1380-0640-8D2F-96C1003B36CA}" type="pres">
      <dgm:prSet presAssocID="{F29DE20A-B64A-084D-90CF-6CC60A5B8F64}" presName="parTxOnly" presStyleLbl="node1" presStyleIdx="0" presStyleCnt="2" custScaleX="85904">
        <dgm:presLayoutVars>
          <dgm:bulletEnabled val="1"/>
        </dgm:presLayoutVars>
      </dgm:prSet>
      <dgm:spPr/>
    </dgm:pt>
    <dgm:pt modelId="{E22A8D3F-474E-864D-B5C4-55F0EE44659D}" type="pres">
      <dgm:prSet presAssocID="{B03D9B22-C85F-4D4A-A773-C46E92EBD964}" presName="parSpace" presStyleCnt="0"/>
      <dgm:spPr/>
    </dgm:pt>
    <dgm:pt modelId="{BC1DB726-9B32-AB42-A505-E8F619570A23}" type="pres">
      <dgm:prSet presAssocID="{7C1F4EE0-F09B-E048-96B2-065DC90A928C}" presName="parTxOnly" presStyleLbl="node1" presStyleIdx="1" presStyleCnt="2" custLinFactNeighborX="61590" custLinFactNeighborY="-4196">
        <dgm:presLayoutVars>
          <dgm:bulletEnabled val="1"/>
        </dgm:presLayoutVars>
      </dgm:prSet>
      <dgm:spPr/>
    </dgm:pt>
  </dgm:ptLst>
  <dgm:cxnLst>
    <dgm:cxn modelId="{1F3E1502-3778-AD44-87F0-CB7B136F5FEB}" type="presOf" srcId="{87DF4668-B577-B448-B0DC-91D23D08DD17}" destId="{9072CB6B-D7E8-9E4C-A93C-5EEAA13BF935}" srcOrd="0" destOrd="0" presId="urn:microsoft.com/office/officeart/2005/8/layout/hChevron3"/>
    <dgm:cxn modelId="{7DC16C11-4ADA-5449-9535-3597DE342C05}" srcId="{87DF4668-B577-B448-B0DC-91D23D08DD17}" destId="{7C1F4EE0-F09B-E048-96B2-065DC90A928C}" srcOrd="1" destOrd="0" parTransId="{648318D7-2679-C548-8796-3A54BD90C458}" sibTransId="{6B439185-B0C3-B64A-BBBC-E33949A30D42}"/>
    <dgm:cxn modelId="{790C101B-8FBE-DB47-B233-B23EA674E227}" type="presOf" srcId="{F29DE20A-B64A-084D-90CF-6CC60A5B8F64}" destId="{0B7FE138-1380-0640-8D2F-96C1003B36CA}" srcOrd="0" destOrd="0" presId="urn:microsoft.com/office/officeart/2005/8/layout/hChevron3"/>
    <dgm:cxn modelId="{68DE4854-9C36-C540-AC9D-2F3D5DE11318}" srcId="{87DF4668-B577-B448-B0DC-91D23D08DD17}" destId="{F29DE20A-B64A-084D-90CF-6CC60A5B8F64}" srcOrd="0" destOrd="0" parTransId="{91621C46-2A1F-1542-BC89-51AF8E785A85}" sibTransId="{B03D9B22-C85F-4D4A-A773-C46E92EBD964}"/>
    <dgm:cxn modelId="{5B362980-B575-FD45-93D6-E695AC9D7B2A}" type="presOf" srcId="{7C1F4EE0-F09B-E048-96B2-065DC90A928C}" destId="{BC1DB726-9B32-AB42-A505-E8F619570A23}" srcOrd="0" destOrd="0" presId="urn:microsoft.com/office/officeart/2005/8/layout/hChevron3"/>
    <dgm:cxn modelId="{A926B26A-5A5A-8940-9BAE-2A0486B928EF}" type="presParOf" srcId="{9072CB6B-D7E8-9E4C-A93C-5EEAA13BF935}" destId="{0B7FE138-1380-0640-8D2F-96C1003B36CA}" srcOrd="0" destOrd="0" presId="urn:microsoft.com/office/officeart/2005/8/layout/hChevron3"/>
    <dgm:cxn modelId="{94B5E038-8663-CF48-8DEC-8943063BD43B}" type="presParOf" srcId="{9072CB6B-D7E8-9E4C-A93C-5EEAA13BF935}" destId="{E22A8D3F-474E-864D-B5C4-55F0EE44659D}" srcOrd="1" destOrd="0" presId="urn:microsoft.com/office/officeart/2005/8/layout/hChevron3"/>
    <dgm:cxn modelId="{DA86A2C9-5BD7-7C47-B86B-C5581F7A154A}" type="presParOf" srcId="{9072CB6B-D7E8-9E4C-A93C-5EEAA13BF935}" destId="{BC1DB726-9B32-AB42-A505-E8F619570A23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DF4668-B577-B448-B0DC-91D23D08DD17}" type="doc">
      <dgm:prSet loTypeId="urn:microsoft.com/office/officeart/2005/8/layout/hChevron3" loCatId="" qsTypeId="urn:microsoft.com/office/officeart/2005/8/quickstyle/simple2" qsCatId="simple" csTypeId="urn:microsoft.com/office/officeart/2005/8/colors/accent1_2" csCatId="accent1" phldr="1"/>
      <dgm:spPr/>
    </dgm:pt>
    <dgm:pt modelId="{F29DE20A-B64A-084D-90CF-6CC60A5B8F64}">
      <dgm:prSet phldrT="[文本]" custT="1"/>
      <dgm:spPr/>
      <dgm:t>
        <a:bodyPr/>
        <a:lstStyle/>
        <a:p>
          <a:r>
            <a:rPr lang="zh-CN" altLang="en-US" sz="3600" dirty="0"/>
            <a:t>容器</a:t>
          </a:r>
        </a:p>
      </dgm:t>
    </dgm:pt>
    <dgm:pt modelId="{91621C46-2A1F-1542-BC89-51AF8E785A85}" type="parTrans" cxnId="{68DE4854-9C36-C540-AC9D-2F3D5DE11318}">
      <dgm:prSet/>
      <dgm:spPr/>
      <dgm:t>
        <a:bodyPr/>
        <a:lstStyle/>
        <a:p>
          <a:endParaRPr lang="zh-CN" altLang="en-US"/>
        </a:p>
      </dgm:t>
    </dgm:pt>
    <dgm:pt modelId="{B03D9B22-C85F-4D4A-A773-C46E92EBD964}" type="sibTrans" cxnId="{68DE4854-9C36-C540-AC9D-2F3D5DE11318}">
      <dgm:prSet/>
      <dgm:spPr/>
      <dgm:t>
        <a:bodyPr/>
        <a:lstStyle/>
        <a:p>
          <a:endParaRPr lang="zh-CN" altLang="en-US"/>
        </a:p>
      </dgm:t>
    </dgm:pt>
    <dgm:pt modelId="{7C1F4EE0-F09B-E048-96B2-065DC90A928C}">
      <dgm:prSet phldrT="[文本]" custT="1"/>
      <dgm:spPr/>
      <dgm:t>
        <a:bodyPr/>
        <a:lstStyle/>
        <a:p>
          <a:r>
            <a:rPr lang="zh-CN" altLang="en-US" sz="3600" dirty="0"/>
            <a:t>安全容器</a:t>
          </a:r>
        </a:p>
      </dgm:t>
    </dgm:pt>
    <dgm:pt modelId="{648318D7-2679-C548-8796-3A54BD90C458}" type="parTrans" cxnId="{7DC16C11-4ADA-5449-9535-3597DE342C05}">
      <dgm:prSet/>
      <dgm:spPr/>
      <dgm:t>
        <a:bodyPr/>
        <a:lstStyle/>
        <a:p>
          <a:endParaRPr lang="zh-CN" altLang="en-US"/>
        </a:p>
      </dgm:t>
    </dgm:pt>
    <dgm:pt modelId="{6B439185-B0C3-B64A-BBBC-E33949A30D42}" type="sibTrans" cxnId="{7DC16C11-4ADA-5449-9535-3597DE342C05}">
      <dgm:prSet/>
      <dgm:spPr/>
      <dgm:t>
        <a:bodyPr/>
        <a:lstStyle/>
        <a:p>
          <a:endParaRPr lang="zh-CN" altLang="en-US"/>
        </a:p>
      </dgm:t>
    </dgm:pt>
    <dgm:pt modelId="{9072CB6B-D7E8-9E4C-A93C-5EEAA13BF935}" type="pres">
      <dgm:prSet presAssocID="{87DF4668-B577-B448-B0DC-91D23D08DD17}" presName="Name0" presStyleCnt="0">
        <dgm:presLayoutVars>
          <dgm:dir/>
          <dgm:resizeHandles val="exact"/>
        </dgm:presLayoutVars>
      </dgm:prSet>
      <dgm:spPr/>
    </dgm:pt>
    <dgm:pt modelId="{0B7FE138-1380-0640-8D2F-96C1003B36CA}" type="pres">
      <dgm:prSet presAssocID="{F29DE20A-B64A-084D-90CF-6CC60A5B8F64}" presName="parTxOnly" presStyleLbl="node1" presStyleIdx="0" presStyleCnt="2">
        <dgm:presLayoutVars>
          <dgm:bulletEnabled val="1"/>
        </dgm:presLayoutVars>
      </dgm:prSet>
      <dgm:spPr/>
    </dgm:pt>
    <dgm:pt modelId="{E22A8D3F-474E-864D-B5C4-55F0EE44659D}" type="pres">
      <dgm:prSet presAssocID="{B03D9B22-C85F-4D4A-A773-C46E92EBD964}" presName="parSpace" presStyleCnt="0"/>
      <dgm:spPr/>
    </dgm:pt>
    <dgm:pt modelId="{BC1DB726-9B32-AB42-A505-E8F619570A23}" type="pres">
      <dgm:prSet presAssocID="{7C1F4EE0-F09B-E048-96B2-065DC90A928C}" presName="parTxOnly" presStyleLbl="node1" presStyleIdx="1" presStyleCnt="2">
        <dgm:presLayoutVars>
          <dgm:bulletEnabled val="1"/>
        </dgm:presLayoutVars>
      </dgm:prSet>
      <dgm:spPr/>
    </dgm:pt>
  </dgm:ptLst>
  <dgm:cxnLst>
    <dgm:cxn modelId="{1F3E1502-3778-AD44-87F0-CB7B136F5FEB}" type="presOf" srcId="{87DF4668-B577-B448-B0DC-91D23D08DD17}" destId="{9072CB6B-D7E8-9E4C-A93C-5EEAA13BF935}" srcOrd="0" destOrd="0" presId="urn:microsoft.com/office/officeart/2005/8/layout/hChevron3"/>
    <dgm:cxn modelId="{7DC16C11-4ADA-5449-9535-3597DE342C05}" srcId="{87DF4668-B577-B448-B0DC-91D23D08DD17}" destId="{7C1F4EE0-F09B-E048-96B2-065DC90A928C}" srcOrd="1" destOrd="0" parTransId="{648318D7-2679-C548-8796-3A54BD90C458}" sibTransId="{6B439185-B0C3-B64A-BBBC-E33949A30D42}"/>
    <dgm:cxn modelId="{790C101B-8FBE-DB47-B233-B23EA674E227}" type="presOf" srcId="{F29DE20A-B64A-084D-90CF-6CC60A5B8F64}" destId="{0B7FE138-1380-0640-8D2F-96C1003B36CA}" srcOrd="0" destOrd="0" presId="urn:microsoft.com/office/officeart/2005/8/layout/hChevron3"/>
    <dgm:cxn modelId="{68DE4854-9C36-C540-AC9D-2F3D5DE11318}" srcId="{87DF4668-B577-B448-B0DC-91D23D08DD17}" destId="{F29DE20A-B64A-084D-90CF-6CC60A5B8F64}" srcOrd="0" destOrd="0" parTransId="{91621C46-2A1F-1542-BC89-51AF8E785A85}" sibTransId="{B03D9B22-C85F-4D4A-A773-C46E92EBD964}"/>
    <dgm:cxn modelId="{5B362980-B575-FD45-93D6-E695AC9D7B2A}" type="presOf" srcId="{7C1F4EE0-F09B-E048-96B2-065DC90A928C}" destId="{BC1DB726-9B32-AB42-A505-E8F619570A23}" srcOrd="0" destOrd="0" presId="urn:microsoft.com/office/officeart/2005/8/layout/hChevron3"/>
    <dgm:cxn modelId="{A926B26A-5A5A-8940-9BAE-2A0486B928EF}" type="presParOf" srcId="{9072CB6B-D7E8-9E4C-A93C-5EEAA13BF935}" destId="{0B7FE138-1380-0640-8D2F-96C1003B36CA}" srcOrd="0" destOrd="0" presId="urn:microsoft.com/office/officeart/2005/8/layout/hChevron3"/>
    <dgm:cxn modelId="{94B5E038-8663-CF48-8DEC-8943063BD43B}" type="presParOf" srcId="{9072CB6B-D7E8-9E4C-A93C-5EEAA13BF935}" destId="{E22A8D3F-474E-864D-B5C4-55F0EE44659D}" srcOrd="1" destOrd="0" presId="urn:microsoft.com/office/officeart/2005/8/layout/hChevron3"/>
    <dgm:cxn modelId="{DA86A2C9-5BD7-7C47-B86B-C5581F7A154A}" type="presParOf" srcId="{9072CB6B-D7E8-9E4C-A93C-5EEAA13BF935}" destId="{BC1DB726-9B32-AB42-A505-E8F619570A23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B8EC96-DBC8-D141-AE0E-B71B05DF3B38}">
      <dsp:nvSpPr>
        <dsp:cNvPr id="0" name=""/>
        <dsp:cNvSpPr/>
      </dsp:nvSpPr>
      <dsp:spPr>
        <a:xfrm>
          <a:off x="2566" y="0"/>
          <a:ext cx="1295684" cy="231635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55492D5-178B-624C-B28C-D345B357B958}">
      <dsp:nvSpPr>
        <dsp:cNvPr id="0" name=""/>
        <dsp:cNvSpPr/>
      </dsp:nvSpPr>
      <dsp:spPr>
        <a:xfrm>
          <a:off x="1337121" y="0"/>
          <a:ext cx="2198737" cy="23163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灵活性</a:t>
          </a:r>
          <a:endParaRPr lang="en-US" altLang="zh-CN" sz="3000" kern="1200" dirty="0">
            <a:solidFill>
              <a:schemeClr val="bg1"/>
            </a:solidFill>
          </a:endParaRP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资源占用</a:t>
          </a:r>
          <a:endParaRPr lang="en-US" altLang="zh-CN" sz="3000" kern="1200" dirty="0">
            <a:solidFill>
              <a:schemeClr val="bg1"/>
            </a:solidFill>
          </a:endParaRPr>
        </a:p>
      </dsp:txBody>
      <dsp:txXfrm>
        <a:off x="1337121" y="0"/>
        <a:ext cx="2198737" cy="2316355"/>
      </dsp:txXfrm>
    </dsp:sp>
    <dsp:sp modelId="{5F864722-3B43-D64F-A887-95A738C754A1}">
      <dsp:nvSpPr>
        <dsp:cNvPr id="0" name=""/>
        <dsp:cNvSpPr/>
      </dsp:nvSpPr>
      <dsp:spPr>
        <a:xfrm>
          <a:off x="391271" y="2509385"/>
          <a:ext cx="1295684" cy="231635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BE4FFFB-D67C-3848-8451-EA9B7BE7320F}">
      <dsp:nvSpPr>
        <dsp:cNvPr id="0" name=""/>
        <dsp:cNvSpPr/>
      </dsp:nvSpPr>
      <dsp:spPr>
        <a:xfrm>
          <a:off x="1726640" y="2836431"/>
          <a:ext cx="2197110" cy="1662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0" rIns="213360" bIns="21336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安全性</a:t>
          </a:r>
          <a:endParaRPr lang="en-US" altLang="zh-CN" sz="3000" kern="1200" dirty="0">
            <a:solidFill>
              <a:schemeClr val="bg1"/>
            </a:solidFill>
          </a:endParaRPr>
        </a:p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>
              <a:solidFill>
                <a:schemeClr val="bg1"/>
              </a:solidFill>
            </a:rPr>
            <a:t>隔离性</a:t>
          </a:r>
        </a:p>
      </dsp:txBody>
      <dsp:txXfrm>
        <a:off x="1726640" y="2836431"/>
        <a:ext cx="2197110" cy="1662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FE138-1380-0640-8D2F-96C1003B36CA}">
      <dsp:nvSpPr>
        <dsp:cNvPr id="0" name=""/>
        <dsp:cNvSpPr/>
      </dsp:nvSpPr>
      <dsp:spPr>
        <a:xfrm>
          <a:off x="2038" y="0"/>
          <a:ext cx="5803358" cy="122439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虚拟机 </a:t>
          </a:r>
        </a:p>
      </dsp:txBody>
      <dsp:txXfrm>
        <a:off x="2038" y="0"/>
        <a:ext cx="5497259" cy="1224397"/>
      </dsp:txXfrm>
    </dsp:sp>
    <dsp:sp modelId="{BC1DB726-9B32-AB42-A505-E8F619570A23}">
      <dsp:nvSpPr>
        <dsp:cNvPr id="0" name=""/>
        <dsp:cNvSpPr/>
      </dsp:nvSpPr>
      <dsp:spPr>
        <a:xfrm>
          <a:off x="4456308" y="0"/>
          <a:ext cx="6755633" cy="12243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容器</a:t>
          </a:r>
        </a:p>
      </dsp:txBody>
      <dsp:txXfrm>
        <a:off x="5068507" y="0"/>
        <a:ext cx="5531236" cy="12243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7FE138-1380-0640-8D2F-96C1003B36CA}">
      <dsp:nvSpPr>
        <dsp:cNvPr id="0" name=""/>
        <dsp:cNvSpPr/>
      </dsp:nvSpPr>
      <dsp:spPr>
        <a:xfrm>
          <a:off x="10265" y="0"/>
          <a:ext cx="7288322" cy="117362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2024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容器</a:t>
          </a:r>
        </a:p>
      </dsp:txBody>
      <dsp:txXfrm>
        <a:off x="10265" y="0"/>
        <a:ext cx="6994916" cy="1173623"/>
      </dsp:txXfrm>
    </dsp:sp>
    <dsp:sp modelId="{BC1DB726-9B32-AB42-A505-E8F619570A23}">
      <dsp:nvSpPr>
        <dsp:cNvPr id="0" name=""/>
        <dsp:cNvSpPr/>
      </dsp:nvSpPr>
      <dsp:spPr>
        <a:xfrm>
          <a:off x="5840923" y="0"/>
          <a:ext cx="7288322" cy="117362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4018" tIns="96012" rIns="48006" bIns="9601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安全容器</a:t>
          </a:r>
        </a:p>
      </dsp:txBody>
      <dsp:txXfrm>
        <a:off x="6427735" y="0"/>
        <a:ext cx="6114699" cy="11736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4">
  <dgm:title val=""/>
  <dgm:desc val=""/>
  <dgm:catLst>
    <dgm:cat type="relationship" pri="8000"/>
    <dgm:cat type="process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b" for="ch" forName="upArrowText" refType="h" fact="0.48"/>
              <dgm:constr type="l" for="ch" forName="upArrowText" refType="w" refFor="ch" refForName="upArrow" fact="1.03"/>
            </dgm:constrLst>
          </dgm:if>
          <dgm:else name="Name4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b" for="ch" forName="upArrow" refType="h" fact="0.48"/>
              <dgm:constr type="l" for="ch" forName="upArrow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b" for="ch" forName="upArrowText" refType="h" fact="0.48"/>
              <dgm:constr type="l" for="ch" forName="upArrowText" refType="w" refFor="ch" refForName="upArrow" fact="1.03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refFor="ch" refForName="downArrow" fact="0.3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 refType="w" refFor="ch" refForName="downArrow" fact="1.33"/>
            </dgm:constrLst>
          </dgm:else>
        </dgm:choose>
      </dgm:if>
      <dgm:else name="Name5">
        <dgm:choose name="Name6">
          <dgm:if name="Name7" axis="ch" ptType="node" func="cnt" op="lte" val="1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/>
              <dgm:constr type="t" for="ch" forName="upArrowText"/>
              <dgm:constr type="l" for="ch" forName="upArrowText" refType="w" fact="0.1"/>
            </dgm:constrLst>
          </dgm:if>
          <dgm:else name="Name8">
            <dgm:constrLst>
              <dgm:constr type="primFontSz" for="des" ptType="node" op="equ" val="65"/>
              <dgm:constr type="w" for="ch" forName="upArrow" refType="w" fact="0.33"/>
              <dgm:constr type="h" for="ch" forName="upArrow" refType="h" fact="0.48"/>
              <dgm:constr type="t" for="ch" forName="upArrow"/>
              <dgm:constr type="l" for="ch" forName="upArrow" refType="w" fact="0.67"/>
              <dgm:constr type="h" for="ch" forName="upArrow" refType="w" refFor="ch" refForName="upArrow" op="gte" fact="0.75"/>
              <dgm:constr type="w" for="ch" forName="upArrowText" refType="w" fact="0.56"/>
              <dgm:constr type="h" for="ch" forName="upArrowText" refType="h" fact="0.48"/>
              <dgm:constr type="t" for="ch" forName="upArrowText"/>
              <dgm:constr type="l" for="ch" forName="upArrowText" refType="w" fact="0.1"/>
              <dgm:constr type="w" for="ch" forName="downArrow" refType="w" fact="0.33"/>
              <dgm:constr type="h" for="ch" forName="downArrow" refType="h" fact="0.48"/>
              <dgm:constr type="t" for="ch" forName="downArrow" refType="h" fact="0.52"/>
              <dgm:constr type="l" for="ch" forName="downArrow" refType="w" fact="0.57"/>
              <dgm:constr type="h" for="ch" forName="downArrow" refType="w" refFor="ch" refForName="downArrow" op="gte" fact="0.75"/>
              <dgm:constr type="w" for="ch" forName="downArrowText" refType="w" fact="0.56"/>
              <dgm:constr type="h" for="ch" forName="downArrowText" refType="h" fact="0.48"/>
              <dgm:constr type="t" for="ch" forName="downArrowText" refType="h" fact="0.52"/>
              <dgm:constr type="l" for="ch" forName="downArrowText"/>
            </dgm:constrLst>
          </dgm:else>
        </dgm:choose>
      </dgm:else>
    </dgm:choose>
    <dgm:ruleLst/>
    <dgm:forEach name="Name9" axis="ch" ptType="node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chMax val="0"/>
          <dgm:bulletEnabled val="1"/>
        </dgm:varLst>
        <dgm:choose name="Name10">
          <dgm:if name="Name1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2">
            <dgm:choose name="Name13">
              <dgm:if name="Name14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15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  <dgm:forEach name="Name16" axis="ch" ptType="node" st="2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chMax val="0"/>
          <dgm:bulletEnabled val="1"/>
        </dgm:varLst>
        <dgm:choose name="Name17">
          <dgm:if name="Name18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19">
            <dgm:choose name="Name20">
              <dgm:if name="Name21" func="var" arg="dir" op="equ" val="norm">
                <dgm:alg type="tx">
                  <dgm:param type="parTxLTRAlign" val="l"/>
                  <dgm:param type="parTxRTLAlign" val="l"/>
                  <dgm:param type="txAnchorVertCh" val="mid"/>
                </dgm:alg>
              </dgm:if>
              <dgm:else name="Name22">
                <dgm:alg type="tx">
                  <dgm:param type="parTxLTRAlign" val="r"/>
                  <dgm:param type="parTxRTLAlign" val="r"/>
                  <dgm:param type="txAnchorVertCh" val="mid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onstrLst>
          <dgm:constr type="tMarg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423957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400"/>
            </a:pPr>
            <a:r>
              <a:rPr lang="zh-CN" altLang="en-US" dirty="0"/>
              <a:t>破题，为什么一家金融公司会在这里来讲系统软件？因为金融业是一个不甘平凡、追求极致的行业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而且，蚂蚁金服也确实在各个系统软件的各个方向追求极致，有极致的分布式事务型数据库系统的技术（</a:t>
            </a:r>
            <a:r>
              <a:rPr lang="en-US" altLang="zh-CN" dirty="0"/>
              <a:t>OB TPC-C</a:t>
            </a:r>
            <a:r>
              <a:rPr lang="zh-CN" altLang="en-US" dirty="0"/>
              <a:t>），也有开源容器技术</a:t>
            </a:r>
            <a:r>
              <a:rPr lang="en-US" altLang="zh-CN" dirty="0"/>
              <a:t>(Kata)</a:t>
            </a:r>
            <a:r>
              <a:rPr lang="zh-CN" altLang="en-US" dirty="0"/>
              <a:t>，有学术上的成绩</a:t>
            </a:r>
            <a:r>
              <a:rPr lang="en-US" altLang="zh-CN" dirty="0"/>
              <a:t>(ASPLOS)</a:t>
            </a:r>
            <a:r>
              <a:rPr lang="zh-CN" altLang="en-US" dirty="0"/>
              <a:t>，也有实践的规模（</a:t>
            </a:r>
            <a:r>
              <a:rPr lang="en-US" altLang="zh-CN" dirty="0"/>
              <a:t>k8s/</a:t>
            </a:r>
            <a:r>
              <a:rPr lang="en-US" altLang="zh-CN" dirty="0" err="1"/>
              <a:t>serviceMesh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43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Hans" altLang="en-US" dirty="0"/>
              <a:t>引出</a:t>
            </a:r>
            <a:r>
              <a:rPr lang="en-US" altLang="zh-Hans" dirty="0"/>
              <a:t>Ray</a:t>
            </a:r>
            <a:r>
              <a:rPr lang="zh-Hans" altLang="en-US" dirty="0"/>
              <a:t>，及多语言、</a:t>
            </a:r>
            <a:r>
              <a:rPr lang="en-US" altLang="zh-Hans" dirty="0"/>
              <a:t>FO</a:t>
            </a:r>
            <a:r>
              <a:rPr lang="zh-Hans" altLang="en-US" dirty="0"/>
              <a:t>等特性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A67-7FEC-465D-8ECC-8F205515A53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965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A67-7FEC-465D-8ECC-8F205515A53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680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1D8A67-7FEC-465D-8ECC-8F205515A53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581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25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背景png-02.png" descr="背景png-02.png">
            <a:extLst>
              <a:ext uri="{FF2B5EF4-FFF2-40B4-BE49-F238E27FC236}">
                <a16:creationId xmlns:a16="http://schemas.microsoft.com/office/drawing/2014/main" id="{89EBEA95-354B-4246-A076-1142339FB4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43554" y="-54571"/>
            <a:ext cx="24471108" cy="1377057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rPr lang="zh-CN" altLang="en-US" dirty="0"/>
              <a:t>副标题</a:t>
            </a:r>
            <a:endParaRPr dirty="0"/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BBC7818E-FBA0-AE4E-9A3C-3A87CB5756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00587" y="11686711"/>
            <a:ext cx="2182826" cy="10576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ackground 1">
    <p:bg>
      <p:bgPr>
        <a:solidFill>
          <a:srgbClr val="0F11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5181600"/>
            <a:ext cx="21005800" cy="72644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背景png-02.png" descr="背景png-02.png">
            <a:extLst>
              <a:ext uri="{FF2B5EF4-FFF2-40B4-BE49-F238E27FC236}">
                <a16:creationId xmlns:a16="http://schemas.microsoft.com/office/drawing/2014/main" id="{46CBC01A-62BC-AA4F-B0A9-ABDE1BE631A8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3554" y="-54571"/>
            <a:ext cx="24471108" cy="1377057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1736169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F38FF5-B980-464A-A4D0-B60163C1B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6400" y="4787153"/>
            <a:ext cx="21031200" cy="7566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图像" descr="图像">
            <a:extLst>
              <a:ext uri="{FF2B5EF4-FFF2-40B4-BE49-F238E27FC236}">
                <a16:creationId xmlns:a16="http://schemas.microsoft.com/office/drawing/2014/main" id="{7F786B56-3430-C641-B5DC-1B8020635F33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519141" y="421155"/>
            <a:ext cx="2182826" cy="1057607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chemeClr val="bg1"/>
          </a:solidFill>
          <a:uFillTx/>
          <a:latin typeface="Alibaba PuHuiTi" pitchFamily="18" charset="-122"/>
          <a:ea typeface="Alibaba PuHuiTi" pitchFamily="18" charset="-122"/>
          <a:cs typeface="Alibaba PuHuiTi" pitchFamily="18" charset="-122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A311F-EAB5-0740-98AF-B84AC15A1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999" y="2209800"/>
            <a:ext cx="21522267" cy="4648200"/>
          </a:xfrm>
        </p:spPr>
        <p:txBody>
          <a:bodyPr/>
          <a:lstStyle/>
          <a:p>
            <a:r>
              <a:rPr lang="zh-CN" altLang="en-US" b="1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金融级系统软件的实践与开源协作</a:t>
            </a:r>
            <a:endParaRPr lang="en-US" b="1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06262-E698-3E42-91BC-A58CAFF12E19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778000" y="7575923"/>
            <a:ext cx="20828000" cy="2719544"/>
          </a:xfrm>
        </p:spPr>
        <p:txBody>
          <a:bodyPr>
            <a:normAutofit/>
          </a:bodyPr>
          <a:lstStyle/>
          <a:p>
            <a:r>
              <a:rPr lang="en-US" dirty="0">
                <a:latin typeface="Alibaba Sans" panose="020B0503020203040204" pitchFamily="34" charset="0"/>
                <a:ea typeface="Alibaba PuHuiTi" pitchFamily="18" charset="-122"/>
                <a:cs typeface="Alibaba Sans" panose="020B0503020203040204" pitchFamily="34" charset="0"/>
              </a:rPr>
              <a:t>OS2ATC 2019</a:t>
            </a:r>
            <a:br>
              <a:rPr lang="en-US" dirty="0">
                <a:latin typeface="Alibaba Sans" panose="020B0503020203040204" pitchFamily="34" charset="0"/>
                <a:ea typeface="Alibaba PuHuiTi" pitchFamily="18" charset="-122"/>
                <a:cs typeface="Alibaba Sans" panose="020B0503020203040204" pitchFamily="34" charset="0"/>
              </a:rPr>
            </a:br>
            <a:endParaRPr lang="en-US" dirty="0">
              <a:latin typeface="Alibaba Sans" panose="020B0503020203040204" pitchFamily="34" charset="0"/>
              <a:ea typeface="Alibaba PuHuiTi" pitchFamily="18" charset="-122"/>
              <a:cs typeface="Alibaba Sans" panose="020B0503020203040204" pitchFamily="34" charset="0"/>
            </a:endParaRPr>
          </a:p>
          <a:p>
            <a:r>
              <a:rPr lang="zh-CN" altLang="en-US" dirty="0">
                <a:latin typeface="Alibaba Sans" panose="020B0503020203040204" pitchFamily="34" charset="0"/>
                <a:cs typeface="Alibaba Sans" panose="020B0503020203040204" pitchFamily="34" charset="0"/>
              </a:rPr>
              <a:t>何征宇</a:t>
            </a:r>
            <a:endParaRPr lang="en-US" dirty="0">
              <a:latin typeface="Alibaba Sans" panose="020B0503020203040204" pitchFamily="34" charset="0"/>
              <a:ea typeface="Alibaba PuHuiTi" pitchFamily="18" charset="-122"/>
              <a:cs typeface="Alibaba Sans" panose="020B0503020203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5734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B91FB-37DA-0641-A249-49804F43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88" y="1373510"/>
            <a:ext cx="21005800" cy="2286000"/>
          </a:xfrm>
        </p:spPr>
        <p:txBody>
          <a:bodyPr>
            <a:normAutofit/>
          </a:bodyPr>
          <a:lstStyle/>
          <a:p>
            <a:r>
              <a:rPr kumimoji="1" lang="zh-CN" altLang="en-US" sz="8800" dirty="0">
                <a:latin typeface="+mj-lt"/>
              </a:rPr>
              <a:t>安全容器</a:t>
            </a:r>
            <a:r>
              <a:rPr kumimoji="1" lang="en-US" altLang="zh-CN" sz="8800" dirty="0">
                <a:latin typeface="+mj-lt"/>
              </a:rPr>
              <a:t> to the rescue</a:t>
            </a:r>
            <a:endParaRPr kumimoji="1" lang="zh-CN" altLang="en-US" sz="8800" dirty="0">
              <a:latin typeface="+mj-lt"/>
            </a:endParaRP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098342F-8C86-2C42-BE4B-1AC9C488C167}"/>
              </a:ext>
            </a:extLst>
          </p:cNvPr>
          <p:cNvGrpSpPr/>
          <p:nvPr/>
        </p:nvGrpSpPr>
        <p:grpSpPr>
          <a:xfrm>
            <a:off x="5547360" y="4116710"/>
            <a:ext cx="13139513" cy="7922890"/>
            <a:chOff x="1169282" y="2531604"/>
            <a:chExt cx="6006219" cy="399868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7D7810-0156-2E4C-B90D-0A74B13E473F}"/>
                </a:ext>
              </a:extLst>
            </p:cNvPr>
            <p:cNvSpPr/>
            <p:nvPr/>
          </p:nvSpPr>
          <p:spPr>
            <a:xfrm>
              <a:off x="1169282" y="4654994"/>
              <a:ext cx="2448272" cy="587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Linux</a:t>
              </a:r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F0BB19F-2994-FF47-81E5-C1243B131F7F}"/>
                </a:ext>
              </a:extLst>
            </p:cNvPr>
            <p:cNvSpPr/>
            <p:nvPr/>
          </p:nvSpPr>
          <p:spPr>
            <a:xfrm>
              <a:off x="1169282" y="3539332"/>
              <a:ext cx="2423214" cy="6649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sz="40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5BB41A87-B1D5-1041-82E6-0DDE9BAC9837}"/>
                </a:ext>
              </a:extLst>
            </p:cNvPr>
            <p:cNvCxnSpPr/>
            <p:nvPr/>
          </p:nvCxnSpPr>
          <p:spPr>
            <a:xfrm>
              <a:off x="1196277" y="5456016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49D5E2-6BD7-1C42-B428-AB9A3242C082}"/>
                </a:ext>
              </a:extLst>
            </p:cNvPr>
            <p:cNvSpPr/>
            <p:nvPr/>
          </p:nvSpPr>
          <p:spPr>
            <a:xfrm>
              <a:off x="2116731" y="5296983"/>
              <a:ext cx="553373" cy="357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硬件</a:t>
              </a:r>
            </a:p>
          </p:txBody>
        </p:sp>
        <p:cxnSp>
          <p:nvCxnSpPr>
            <p:cNvPr id="31" name="直线连接符 30">
              <a:extLst>
                <a:ext uri="{FF2B5EF4-FFF2-40B4-BE49-F238E27FC236}">
                  <a16:creationId xmlns:a16="http://schemas.microsoft.com/office/drawing/2014/main" id="{5B245BC4-13A6-964E-B3EC-717ADFD571B5}"/>
                </a:ext>
              </a:extLst>
            </p:cNvPr>
            <p:cNvCxnSpPr/>
            <p:nvPr/>
          </p:nvCxnSpPr>
          <p:spPr>
            <a:xfrm>
              <a:off x="1171219" y="4407750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1E53FBF-E2E2-B24F-9B80-1BA315C6E8FC}"/>
                </a:ext>
              </a:extLst>
            </p:cNvPr>
            <p:cNvSpPr/>
            <p:nvPr/>
          </p:nvSpPr>
          <p:spPr>
            <a:xfrm>
              <a:off x="1857195" y="4248717"/>
              <a:ext cx="1022334" cy="357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系统调用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B38631A-9EAE-5E4F-9D27-2310877CCB83}"/>
                </a:ext>
              </a:extLst>
            </p:cNvPr>
            <p:cNvSpPr/>
            <p:nvPr/>
          </p:nvSpPr>
          <p:spPr>
            <a:xfrm>
              <a:off x="4337012" y="4654994"/>
              <a:ext cx="2448272" cy="587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Linux</a:t>
              </a:r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  <a:r>
                <a:rPr lang="en-US" altLang="zh-CN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/Hypervisor</a:t>
              </a:r>
              <a:endParaRPr lang="zh-CN" altLang="en-US" sz="40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00C5122-74EF-4044-9FD5-7E7727A21820}"/>
                </a:ext>
              </a:extLst>
            </p:cNvPr>
            <p:cNvSpPr/>
            <p:nvPr/>
          </p:nvSpPr>
          <p:spPr>
            <a:xfrm>
              <a:off x="4337012" y="2531604"/>
              <a:ext cx="2448272" cy="6255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sz="40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cxnSp>
          <p:nvCxnSpPr>
            <p:cNvPr id="35" name="直线连接符 34">
              <a:extLst>
                <a:ext uri="{FF2B5EF4-FFF2-40B4-BE49-F238E27FC236}">
                  <a16:creationId xmlns:a16="http://schemas.microsoft.com/office/drawing/2014/main" id="{F1E9C7B7-E457-9A46-B010-5D9C64ECCA6D}"/>
                </a:ext>
              </a:extLst>
            </p:cNvPr>
            <p:cNvCxnSpPr/>
            <p:nvPr/>
          </p:nvCxnSpPr>
          <p:spPr>
            <a:xfrm>
              <a:off x="4364007" y="5456016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B5DDB68-37B3-D249-813A-A4466B119372}"/>
                </a:ext>
              </a:extLst>
            </p:cNvPr>
            <p:cNvSpPr/>
            <p:nvPr/>
          </p:nvSpPr>
          <p:spPr>
            <a:xfrm>
              <a:off x="5284462" y="5296983"/>
              <a:ext cx="553373" cy="357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硬件</a:t>
              </a:r>
            </a:p>
          </p:txBody>
        </p:sp>
        <p:cxnSp>
          <p:nvCxnSpPr>
            <p:cNvPr id="37" name="直线连接符 36">
              <a:extLst>
                <a:ext uri="{FF2B5EF4-FFF2-40B4-BE49-F238E27FC236}">
                  <a16:creationId xmlns:a16="http://schemas.microsoft.com/office/drawing/2014/main" id="{3BE95FB9-A3F6-AC4B-A441-1C3F21E87DE5}"/>
                </a:ext>
              </a:extLst>
            </p:cNvPr>
            <p:cNvCxnSpPr/>
            <p:nvPr/>
          </p:nvCxnSpPr>
          <p:spPr>
            <a:xfrm>
              <a:off x="4338949" y="4407750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5797929-AF13-4F41-BEAE-3245348887B3}"/>
                </a:ext>
              </a:extLst>
            </p:cNvPr>
            <p:cNvSpPr/>
            <p:nvPr/>
          </p:nvSpPr>
          <p:spPr>
            <a:xfrm>
              <a:off x="4790447" y="4248717"/>
              <a:ext cx="1491294" cy="357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少数系统调用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A55E97B-B7B6-F049-964D-37E4E189B43D}"/>
                </a:ext>
              </a:extLst>
            </p:cNvPr>
            <p:cNvSpPr/>
            <p:nvPr/>
          </p:nvSpPr>
          <p:spPr>
            <a:xfrm>
              <a:off x="4337012" y="3612828"/>
              <a:ext cx="2448272" cy="587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4000" b="0" dirty="0" err="1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gVisor</a:t>
              </a:r>
              <a:r>
                <a:rPr lang="en-US" altLang="zh-CN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/Kata</a:t>
              </a:r>
              <a:endParaRPr lang="zh-CN" altLang="en-US" sz="40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cxnSp>
          <p:nvCxnSpPr>
            <p:cNvPr id="40" name="直线连接符 39">
              <a:extLst>
                <a:ext uri="{FF2B5EF4-FFF2-40B4-BE49-F238E27FC236}">
                  <a16:creationId xmlns:a16="http://schemas.microsoft.com/office/drawing/2014/main" id="{C2153CAA-D68D-B649-A1CD-AA0730F83429}"/>
                </a:ext>
              </a:extLst>
            </p:cNvPr>
            <p:cNvCxnSpPr/>
            <p:nvPr/>
          </p:nvCxnSpPr>
          <p:spPr>
            <a:xfrm>
              <a:off x="4338949" y="3404376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2AC7A69-1138-6E48-AC83-600A70E0040A}"/>
                </a:ext>
              </a:extLst>
            </p:cNvPr>
            <p:cNvSpPr/>
            <p:nvPr/>
          </p:nvSpPr>
          <p:spPr>
            <a:xfrm>
              <a:off x="5024926" y="3245343"/>
              <a:ext cx="1022334" cy="35727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40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系统调用</a:t>
              </a:r>
            </a:p>
          </p:txBody>
        </p:sp>
        <p:graphicFrame>
          <p:nvGraphicFramePr>
            <p:cNvPr id="42" name="内容占位符 26">
              <a:extLst>
                <a:ext uri="{FF2B5EF4-FFF2-40B4-BE49-F238E27FC236}">
                  <a16:creationId xmlns:a16="http://schemas.microsoft.com/office/drawing/2014/main" id="{AF7A53CF-BABB-CF42-880A-8A1418FDF0BD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1169283" y="5937963"/>
            <a:ext cx="6006218" cy="5923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EE7C00A6-E588-A044-AFB3-94673511E5D5}"/>
              </a:ext>
            </a:extLst>
          </p:cNvPr>
          <p:cNvSpPr txBox="1"/>
          <p:nvPr/>
        </p:nvSpPr>
        <p:spPr>
          <a:xfrm>
            <a:off x="19865295" y="5085686"/>
            <a:ext cx="32317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已知的，固定的，可审计的</a:t>
            </a:r>
            <a:r>
              <a:rPr kumimoji="1" lang="en-US" altLang="zh-CN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interface</a:t>
            </a:r>
            <a:endParaRPr kumimoji="1" lang="zh-CN" altLang="en-US" b="0" dirty="0">
              <a:solidFill>
                <a:schemeClr val="bg1"/>
              </a:solidFill>
              <a:latin typeface="Heiti SC Light" panose="02000000000000000000" pitchFamily="2" charset="-128"/>
              <a:ea typeface="Heiti SC Light" panose="02000000000000000000" pitchFamily="2" charset="-128"/>
            </a:endParaRPr>
          </a:p>
        </p:txBody>
      </p:sp>
      <p:cxnSp>
        <p:nvCxnSpPr>
          <p:cNvPr id="45" name="直线箭头连接符 44">
            <a:extLst>
              <a:ext uri="{FF2B5EF4-FFF2-40B4-BE49-F238E27FC236}">
                <a16:creationId xmlns:a16="http://schemas.microsoft.com/office/drawing/2014/main" id="{6289D3AD-3F10-B242-AD4C-B166E82E5CF5}"/>
              </a:ext>
            </a:extLst>
          </p:cNvPr>
          <p:cNvCxnSpPr>
            <a:cxnSpLocks/>
          </p:cNvCxnSpPr>
          <p:nvPr/>
        </p:nvCxnSpPr>
        <p:spPr>
          <a:xfrm flipH="1">
            <a:off x="18232317" y="5845997"/>
            <a:ext cx="1687797" cy="1988058"/>
          </a:xfrm>
          <a:prstGeom prst="straightConnector1">
            <a:avLst/>
          </a:prstGeom>
          <a:ln w="3175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09811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4B82240-43AA-B441-9D91-ED6518E64960}"/>
              </a:ext>
            </a:extLst>
          </p:cNvPr>
          <p:cNvSpPr/>
          <p:nvPr/>
        </p:nvSpPr>
        <p:spPr>
          <a:xfrm>
            <a:off x="2498067" y="5214234"/>
            <a:ext cx="2070310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安全容器可以有效的保护主机</a:t>
            </a:r>
            <a:endParaRPr lang="en-US" altLang="zh-CN" sz="8000" b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  <a:p>
            <a:r>
              <a:rPr lang="zh-CN" altLang="en-US" sz="8000" b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但是，金融业务本身仍然需要更强的隔离保护</a:t>
            </a:r>
          </a:p>
        </p:txBody>
      </p:sp>
    </p:spTree>
    <p:extLst>
      <p:ext uri="{BB962C8B-B14F-4D97-AF65-F5344CB8AC3E}">
        <p14:creationId xmlns:p14="http://schemas.microsoft.com/office/powerpoint/2010/main" val="26729909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ECB6E8-F723-EE42-964B-1A85ADB03E93}"/>
              </a:ext>
            </a:extLst>
          </p:cNvPr>
          <p:cNvSpPr/>
          <p:nvPr/>
        </p:nvSpPr>
        <p:spPr>
          <a:xfrm>
            <a:off x="10921272" y="8133147"/>
            <a:ext cx="2340588" cy="581719"/>
          </a:xfrm>
          <a:prstGeom prst="rect">
            <a:avLst/>
          </a:prstGeom>
          <a:noFill/>
          <a:ln>
            <a:solidFill>
              <a:srgbClr val="FF6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988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BBEE9B4-BF7E-C141-94E6-60A8C6C2A7DF}"/>
              </a:ext>
            </a:extLst>
          </p:cNvPr>
          <p:cNvGrpSpPr/>
          <p:nvPr/>
        </p:nvGrpSpPr>
        <p:grpSpPr>
          <a:xfrm>
            <a:off x="1734469" y="2575777"/>
            <a:ext cx="20713160" cy="10288388"/>
            <a:chOff x="1126457" y="1840409"/>
            <a:chExt cx="22389829" cy="1210748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C987895-F6E6-114B-A41B-2C95B77795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35" t="20025" r="23481" b="4331"/>
            <a:stretch/>
          </p:blipFill>
          <p:spPr>
            <a:xfrm>
              <a:off x="10378080" y="1840409"/>
              <a:ext cx="13138206" cy="9899672"/>
            </a:xfrm>
            <a:prstGeom prst="rect">
              <a:avLst/>
            </a:prstGeom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3BAE86C-4200-C740-9539-4679D324FFC0}"/>
                </a:ext>
              </a:extLst>
            </p:cNvPr>
            <p:cNvGrpSpPr/>
            <p:nvPr/>
          </p:nvGrpSpPr>
          <p:grpSpPr>
            <a:xfrm>
              <a:off x="1126457" y="4607288"/>
              <a:ext cx="8301056" cy="7132794"/>
              <a:chOff x="1877910" y="4544024"/>
              <a:chExt cx="7604364" cy="3524607"/>
            </a:xfrm>
          </p:grpSpPr>
          <p:sp>
            <p:nvSpPr>
              <p:cNvPr id="8" name="Google Shape;201;p28">
                <a:extLst>
                  <a:ext uri="{FF2B5EF4-FFF2-40B4-BE49-F238E27FC236}">
                    <a16:creationId xmlns:a16="http://schemas.microsoft.com/office/drawing/2014/main" id="{71EFA6C8-CE9D-0B4D-8B1C-A3B15469717D}"/>
                  </a:ext>
                </a:extLst>
              </p:cNvPr>
              <p:cNvSpPr txBox="1"/>
              <p:nvPr/>
            </p:nvSpPr>
            <p:spPr>
              <a:xfrm>
                <a:off x="1878934" y="4544024"/>
                <a:ext cx="4426616" cy="6819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2851" tIns="242851" rIns="242851" bIns="242851" anchor="t" anchorCtr="0">
                <a:noAutofit/>
              </a:bodyPr>
              <a:lstStyle/>
              <a:p>
                <a:pPr algn="l">
                  <a:lnSpc>
                    <a:spcPct val="120000"/>
                  </a:lnSpc>
                  <a:buClr>
                    <a:schemeClr val="dk1"/>
                  </a:buClr>
                </a:pPr>
                <a:r>
                  <a:rPr lang="zh-CN" altLang="en-US" sz="5977" b="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机密计算</a:t>
                </a:r>
                <a:r>
                  <a:rPr lang="en" altLang="zh-CN" sz="5977" b="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:</a:t>
                </a:r>
                <a:endParaRPr sz="5977" b="0" dirty="0">
                  <a:solidFill>
                    <a:schemeClr val="bg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</a:endParaRPr>
              </a:p>
            </p:txBody>
          </p:sp>
          <p:sp>
            <p:nvSpPr>
              <p:cNvPr id="9" name="Google Shape;201;p28">
                <a:extLst>
                  <a:ext uri="{FF2B5EF4-FFF2-40B4-BE49-F238E27FC236}">
                    <a16:creationId xmlns:a16="http://schemas.microsoft.com/office/drawing/2014/main" id="{FA6EAE4F-AC95-4C49-BF11-7B350FDB4E9B}"/>
                  </a:ext>
                </a:extLst>
              </p:cNvPr>
              <p:cNvSpPr txBox="1"/>
              <p:nvPr/>
            </p:nvSpPr>
            <p:spPr>
              <a:xfrm>
                <a:off x="1877910" y="5855819"/>
                <a:ext cx="7604364" cy="22128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42851" tIns="242851" rIns="242851" bIns="242851" anchor="t" anchorCtr="0">
                <a:noAutofit/>
              </a:bodyPr>
              <a:lstStyle/>
              <a:p>
                <a:pPr algn="l">
                  <a:lnSpc>
                    <a:spcPct val="125000"/>
                  </a:lnSpc>
                  <a:buClr>
                    <a:schemeClr val="dk1"/>
                  </a:buClr>
                </a:pP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基于例如</a:t>
                </a:r>
                <a:r>
                  <a:rPr lang="en-US" altLang="zh-CN" sz="2400" dirty="0" err="1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Inte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SGX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ARM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 </a:t>
                </a:r>
                <a:r>
                  <a:rPr lang="en-US" altLang="zh-CN" sz="2400" dirty="0" err="1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Trustzone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等可信执行环境（</a:t>
                </a:r>
                <a:r>
                  <a:rPr lang="en" altLang="zh-CN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Trusted Execution Environment, TEE</a:t>
                </a:r>
                <a:r>
                  <a:rPr lang="zh-CN" altLang="en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）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，也称为</a:t>
                </a:r>
                <a:r>
                  <a:rPr lang="en" altLang="zh-CN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Enclave 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Alibaba PuHuiTi" pitchFamily="18" charset="-122"/>
                    <a:ea typeface="Alibaba PuHuiTi" pitchFamily="18" charset="-122"/>
                    <a:cs typeface="Alibaba PuHuiTi" pitchFamily="18" charset="-122"/>
                  </a:rPr>
                  <a:t>，访问计算机内存时隔离用户数据，以避免将数据暴露给其他应用程序、操作系统或其他云服务器租户的解决方案。</a:t>
                </a:r>
                <a:endParaRPr sz="3600" dirty="0">
                  <a:solidFill>
                    <a:schemeClr val="bg1"/>
                  </a:solidFill>
                  <a:latin typeface="Alibaba PuHuiTi" pitchFamily="18" charset="-122"/>
                  <a:ea typeface="Alibaba PuHuiTi" pitchFamily="18" charset="-122"/>
                  <a:cs typeface="Alibaba PuHuiTi" pitchFamily="18" charset="-122"/>
                  <a:sym typeface="Roboto"/>
                </a:endParaRPr>
              </a:p>
            </p:txBody>
          </p:sp>
        </p:grpSp>
        <p:sp>
          <p:nvSpPr>
            <p:cNvPr id="6" name="弧形 1">
              <a:extLst>
                <a:ext uri="{FF2B5EF4-FFF2-40B4-BE49-F238E27FC236}">
                  <a16:creationId xmlns:a16="http://schemas.microsoft.com/office/drawing/2014/main" id="{8AF81217-7947-2943-B69E-207F70031872}"/>
                </a:ext>
              </a:extLst>
            </p:cNvPr>
            <p:cNvSpPr/>
            <p:nvPr/>
          </p:nvSpPr>
          <p:spPr>
            <a:xfrm rot="4424210">
              <a:off x="5158319" y="6840323"/>
              <a:ext cx="7107575" cy="7107575"/>
            </a:xfrm>
            <a:prstGeom prst="arc">
              <a:avLst>
                <a:gd name="adj1" fmla="val 11789693"/>
                <a:gd name="adj2" fmla="val 14688148"/>
              </a:avLst>
            </a:prstGeom>
            <a:ln w="25400">
              <a:solidFill>
                <a:srgbClr val="ED732E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988">
                <a:latin typeface="+mn-ea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896BEE-2722-A24B-9E2D-51322CCB81B6}"/>
                </a:ext>
              </a:extLst>
            </p:cNvPr>
            <p:cNvSpPr/>
            <p:nvPr/>
          </p:nvSpPr>
          <p:spPr>
            <a:xfrm>
              <a:off x="1286921" y="6138923"/>
              <a:ext cx="5472407" cy="7580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586" b="0" dirty="0">
                  <a:solidFill>
                    <a:schemeClr val="bg1"/>
                  </a:solidFill>
                </a:rPr>
                <a:t>Confidential Computing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700803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9D07B7-8534-4069-8E7C-B2345032469A}"/>
              </a:ext>
            </a:extLst>
          </p:cNvPr>
          <p:cNvSpPr/>
          <p:nvPr/>
        </p:nvSpPr>
        <p:spPr>
          <a:xfrm>
            <a:off x="4741737" y="1713904"/>
            <a:ext cx="15618261" cy="131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7969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Wingdings" pitchFamily="2" charset="2"/>
              </a:rPr>
              <a:t>Enclave: </a:t>
            </a:r>
            <a:r>
              <a:rPr lang="zh-CN" altLang="en-US" sz="7969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Wingdings" pitchFamily="2" charset="2"/>
              </a:rPr>
              <a:t>运行时</a:t>
            </a:r>
            <a:r>
              <a:rPr lang="zh-CN" altLang="en-US" sz="7969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双向防护</a:t>
            </a:r>
          </a:p>
        </p:txBody>
      </p:sp>
      <p:sp>
        <p:nvSpPr>
          <p:cNvPr id="15" name="IT基础设施云化">
            <a:extLst>
              <a:ext uri="{FF2B5EF4-FFF2-40B4-BE49-F238E27FC236}">
                <a16:creationId xmlns:a16="http://schemas.microsoft.com/office/drawing/2014/main" id="{DD2A5AB0-3F28-4342-A5A6-31D8F4243629}"/>
              </a:ext>
            </a:extLst>
          </p:cNvPr>
          <p:cNvSpPr txBox="1"/>
          <p:nvPr/>
        </p:nvSpPr>
        <p:spPr>
          <a:xfrm>
            <a:off x="6123796" y="6274936"/>
            <a:ext cx="749270" cy="92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marL="685800" indent="-685800" defTabSz="455417">
              <a:lnSpc>
                <a:spcPct val="12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endParaRPr sz="498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6" name="IT基础设施云化">
            <a:extLst>
              <a:ext uri="{FF2B5EF4-FFF2-40B4-BE49-F238E27FC236}">
                <a16:creationId xmlns:a16="http://schemas.microsoft.com/office/drawing/2014/main" id="{6E445095-5869-4273-9350-5E8BE293BFB3}"/>
              </a:ext>
            </a:extLst>
          </p:cNvPr>
          <p:cNvSpPr txBox="1"/>
          <p:nvPr/>
        </p:nvSpPr>
        <p:spPr>
          <a:xfrm>
            <a:off x="6155450" y="7634408"/>
            <a:ext cx="56838" cy="9273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defTabSz="455417">
              <a:lnSpc>
                <a:spcPct val="125000"/>
              </a:lnSpc>
              <a:buClr>
                <a:schemeClr val="dk1"/>
              </a:buClr>
            </a:pPr>
            <a:endParaRPr sz="4981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63D7997-D105-E84F-9CB6-B149907224C4}"/>
              </a:ext>
            </a:extLst>
          </p:cNvPr>
          <p:cNvSpPr/>
          <p:nvPr/>
        </p:nvSpPr>
        <p:spPr>
          <a:xfrm>
            <a:off x="12294867" y="5215258"/>
            <a:ext cx="3163978" cy="240273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Normal Application</a:t>
            </a:r>
            <a:endParaRPr kumimoji="1" lang="zh-CN" altLang="en-US" sz="2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7BB1F5-3D3F-9B41-8245-2AA29E9D8C96}"/>
              </a:ext>
            </a:extLst>
          </p:cNvPr>
          <p:cNvSpPr/>
          <p:nvPr/>
        </p:nvSpPr>
        <p:spPr>
          <a:xfrm>
            <a:off x="12323437" y="9342153"/>
            <a:ext cx="10827084" cy="131828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Privileged</a:t>
            </a:r>
            <a:r>
              <a:rPr kumimoji="1" lang="zh-CN" altLang="en-US" sz="2800" b="0" dirty="0">
                <a:solidFill>
                  <a:schemeClr val="bg1"/>
                </a:solidFill>
                <a:latin typeface="+mn-ea"/>
              </a:rPr>
              <a:t> </a:t>
            </a:r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OS/VMM/BIOS/SMM,  DMA/HW-BUS …</a:t>
            </a:r>
            <a:endParaRPr kumimoji="1" lang="zh-CN" altLang="en-US" sz="2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8841A7C2-FFC6-2348-A439-99347A58AB18}"/>
              </a:ext>
            </a:extLst>
          </p:cNvPr>
          <p:cNvSpPr/>
          <p:nvPr/>
        </p:nvSpPr>
        <p:spPr>
          <a:xfrm rot="16200000">
            <a:off x="17651496" y="7888692"/>
            <a:ext cx="1466266" cy="952996"/>
          </a:xfrm>
          <a:prstGeom prst="rightArrow">
            <a:avLst/>
          </a:prstGeom>
          <a:gradFill>
            <a:gsLst>
              <a:gs pos="0">
                <a:srgbClr val="FF8400"/>
              </a:gs>
              <a:gs pos="0">
                <a:srgbClr val="FF6A00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800" b="0">
              <a:solidFill>
                <a:schemeClr val="bg1"/>
              </a:solidFill>
              <a:highlight>
                <a:srgbClr val="FF6A00"/>
              </a:highlight>
              <a:latin typeface="+mn-ea"/>
            </a:endParaRPr>
          </a:p>
        </p:txBody>
      </p:sp>
      <p:sp>
        <p:nvSpPr>
          <p:cNvPr id="10" name="禁止符 9">
            <a:extLst>
              <a:ext uri="{FF2B5EF4-FFF2-40B4-BE49-F238E27FC236}">
                <a16:creationId xmlns:a16="http://schemas.microsoft.com/office/drawing/2014/main" id="{1DC4B349-D102-E343-B8E3-FC324CF79F17}"/>
              </a:ext>
            </a:extLst>
          </p:cNvPr>
          <p:cNvSpPr/>
          <p:nvPr/>
        </p:nvSpPr>
        <p:spPr>
          <a:xfrm>
            <a:off x="17890752" y="8111998"/>
            <a:ext cx="1104592" cy="888917"/>
          </a:xfrm>
          <a:prstGeom prst="noSmoking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800" b="0">
              <a:solidFill>
                <a:schemeClr val="bg1"/>
              </a:solidFill>
              <a:highlight>
                <a:srgbClr val="FF6A00"/>
              </a:highlight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73EBB18-C729-7148-8A08-426AD3B7E5FA}"/>
              </a:ext>
            </a:extLst>
          </p:cNvPr>
          <p:cNvSpPr/>
          <p:nvPr/>
        </p:nvSpPr>
        <p:spPr>
          <a:xfrm>
            <a:off x="16922485" y="4097205"/>
            <a:ext cx="48323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Trusted Part</a:t>
            </a:r>
          </a:p>
          <a:p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(Encrypted Memory)</a:t>
            </a:r>
            <a:endParaRPr kumimoji="1" lang="zh-CN" altLang="en-US" sz="2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FECB41-36AE-6042-A4BF-244F20480D6E}"/>
              </a:ext>
            </a:extLst>
          </p:cNvPr>
          <p:cNvSpPr/>
          <p:nvPr/>
        </p:nvSpPr>
        <p:spPr>
          <a:xfrm>
            <a:off x="16922487" y="5215260"/>
            <a:ext cx="3163978" cy="2402737"/>
          </a:xfrm>
          <a:prstGeom prst="rect">
            <a:avLst/>
          </a:prstGeom>
          <a:gradFill>
            <a:gsLst>
              <a:gs pos="0">
                <a:srgbClr val="FF8400"/>
              </a:gs>
              <a:gs pos="0">
                <a:srgbClr val="FF6A00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Enclave</a:t>
            </a:r>
            <a:endParaRPr kumimoji="1" lang="zh-CN" altLang="en-US" sz="2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左右箭头 17">
            <a:extLst>
              <a:ext uri="{FF2B5EF4-FFF2-40B4-BE49-F238E27FC236}">
                <a16:creationId xmlns:a16="http://schemas.microsoft.com/office/drawing/2014/main" id="{AC470DB3-CC6C-4845-86C5-2DF87C15528F}"/>
              </a:ext>
            </a:extLst>
          </p:cNvPr>
          <p:cNvSpPr/>
          <p:nvPr/>
        </p:nvSpPr>
        <p:spPr>
          <a:xfrm>
            <a:off x="15484316" y="5959974"/>
            <a:ext cx="1438170" cy="687733"/>
          </a:xfrm>
          <a:prstGeom prst="leftRightArrow">
            <a:avLst/>
          </a:prstGeom>
          <a:gradFill>
            <a:gsLst>
              <a:gs pos="0">
                <a:srgbClr val="FF8400"/>
              </a:gs>
              <a:gs pos="0">
                <a:srgbClr val="FF6A00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8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6687FB5-966F-0942-81C2-B8F520CE6A1D}"/>
              </a:ext>
            </a:extLst>
          </p:cNvPr>
          <p:cNvSpPr/>
          <p:nvPr/>
        </p:nvSpPr>
        <p:spPr>
          <a:xfrm>
            <a:off x="15560788" y="5479823"/>
            <a:ext cx="12731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0" dirty="0">
                <a:solidFill>
                  <a:schemeClr val="bg1"/>
                </a:solidFill>
                <a:latin typeface="+mn-ea"/>
              </a:rPr>
              <a:t>Call Gate</a:t>
            </a:r>
            <a:endParaRPr kumimoji="1" lang="zh-CN" altLang="en-US" sz="20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F03873C-F0A8-3E42-B139-EFB429AC51E6}"/>
              </a:ext>
            </a:extLst>
          </p:cNvPr>
          <p:cNvSpPr/>
          <p:nvPr/>
        </p:nvSpPr>
        <p:spPr>
          <a:xfrm>
            <a:off x="12282130" y="4509643"/>
            <a:ext cx="31894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b="0" dirty="0">
                <a:solidFill>
                  <a:schemeClr val="bg1"/>
                </a:solidFill>
                <a:latin typeface="+mn-ea"/>
              </a:rPr>
              <a:t>Untrusted Part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6A0692-46F2-2541-AB1D-208353AD4A73}"/>
              </a:ext>
            </a:extLst>
          </p:cNvPr>
          <p:cNvSpPr/>
          <p:nvPr/>
        </p:nvSpPr>
        <p:spPr>
          <a:xfrm>
            <a:off x="20161223" y="5153680"/>
            <a:ext cx="2473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0" dirty="0">
                <a:solidFill>
                  <a:schemeClr val="bg1"/>
                </a:solidFill>
                <a:latin typeface="+mn-ea"/>
              </a:rPr>
              <a:t>Remote Attestation</a:t>
            </a:r>
            <a:endParaRPr kumimoji="1" lang="zh-CN" altLang="en-US" sz="20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右箭头 21">
            <a:extLst>
              <a:ext uri="{FF2B5EF4-FFF2-40B4-BE49-F238E27FC236}">
                <a16:creationId xmlns:a16="http://schemas.microsoft.com/office/drawing/2014/main" id="{BC647A5D-593D-874B-8FE6-5EDF21A90DB6}"/>
              </a:ext>
            </a:extLst>
          </p:cNvPr>
          <p:cNvSpPr/>
          <p:nvPr/>
        </p:nvSpPr>
        <p:spPr>
          <a:xfrm rot="10800000">
            <a:off x="20098000" y="6918201"/>
            <a:ext cx="2998981" cy="557448"/>
          </a:xfrm>
          <a:prstGeom prst="rightArrow">
            <a:avLst/>
          </a:prstGeom>
          <a:gradFill>
            <a:gsLst>
              <a:gs pos="0">
                <a:srgbClr val="FF8400"/>
              </a:gs>
              <a:gs pos="0">
                <a:srgbClr val="FF6A00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8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49898DA-4301-2149-A0C3-DBA86BE69657}"/>
              </a:ext>
            </a:extLst>
          </p:cNvPr>
          <p:cNvSpPr/>
          <p:nvPr/>
        </p:nvSpPr>
        <p:spPr>
          <a:xfrm>
            <a:off x="20149621" y="6471705"/>
            <a:ext cx="29642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000" b="0" dirty="0">
                <a:solidFill>
                  <a:schemeClr val="bg1"/>
                </a:solidFill>
                <a:latin typeface="+mn-ea"/>
              </a:rPr>
              <a:t>Protected Code Loader</a:t>
            </a:r>
            <a:endParaRPr kumimoji="1" lang="zh-CN" altLang="en-US" sz="2000" b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9DA6A94-8EA5-5F41-B79C-6E2013873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5340" y="5295691"/>
            <a:ext cx="373984" cy="525915"/>
          </a:xfrm>
          <a:prstGeom prst="rect">
            <a:avLst/>
          </a:prstGeom>
        </p:spPr>
      </p:pic>
      <p:sp>
        <p:nvSpPr>
          <p:cNvPr id="25" name="直角上箭头 24">
            <a:extLst>
              <a:ext uri="{FF2B5EF4-FFF2-40B4-BE49-F238E27FC236}">
                <a16:creationId xmlns:a16="http://schemas.microsoft.com/office/drawing/2014/main" id="{C326C511-4532-7741-B922-12CE0006F41C}"/>
              </a:ext>
            </a:extLst>
          </p:cNvPr>
          <p:cNvSpPr/>
          <p:nvPr/>
        </p:nvSpPr>
        <p:spPr>
          <a:xfrm>
            <a:off x="20130848" y="4479234"/>
            <a:ext cx="3019672" cy="1485457"/>
          </a:xfrm>
          <a:prstGeom prst="bentUpArrow">
            <a:avLst>
              <a:gd name="adj1" fmla="val 19562"/>
              <a:gd name="adj2" fmla="val 17779"/>
              <a:gd name="adj3" fmla="val 30265"/>
            </a:avLst>
          </a:prstGeom>
          <a:gradFill>
            <a:gsLst>
              <a:gs pos="0">
                <a:srgbClr val="FF8400"/>
              </a:gs>
              <a:gs pos="0">
                <a:srgbClr val="FF6A00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084" tIns="45542" rIns="91084" bIns="455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800" b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781A97E-5E20-7F47-9993-FE31B413E253}"/>
              </a:ext>
            </a:extLst>
          </p:cNvPr>
          <p:cNvSpPr/>
          <p:nvPr/>
        </p:nvSpPr>
        <p:spPr>
          <a:xfrm>
            <a:off x="1230086" y="6265764"/>
            <a:ext cx="12192000" cy="18546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 algn="l" defTabSz="455417">
              <a:lnSpc>
                <a:spcPct val="12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CN" altLang="en-US" sz="48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内存加密，防止操作系统窥视业务</a:t>
            </a:r>
            <a:endParaRPr lang="en-US" altLang="zh-CN" sz="4800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 defTabSz="455417">
              <a:lnSpc>
                <a:spcPct val="125000"/>
              </a:lnSpc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zh-CN" altLang="en-US" sz="48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完整性检查，保证代码不被替换</a:t>
            </a:r>
          </a:p>
        </p:txBody>
      </p:sp>
    </p:spTree>
    <p:extLst>
      <p:ext uri="{BB962C8B-B14F-4D97-AF65-F5344CB8AC3E}">
        <p14:creationId xmlns:p14="http://schemas.microsoft.com/office/powerpoint/2010/main" val="196854809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9D07B7-8534-4069-8E7C-B2345032469A}"/>
              </a:ext>
            </a:extLst>
          </p:cNvPr>
          <p:cNvSpPr/>
          <p:nvPr/>
        </p:nvSpPr>
        <p:spPr>
          <a:xfrm>
            <a:off x="3603688" y="1862169"/>
            <a:ext cx="171607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Case</a:t>
            </a:r>
            <a:r>
              <a:rPr lang="zh-CN" altLang="en-US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Study</a:t>
            </a:r>
            <a:r>
              <a:rPr lang="zh-CN" altLang="en-US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2:</a:t>
            </a:r>
            <a:r>
              <a:rPr lang="zh-CN" altLang="en-US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lang="en-US" altLang="zh-CN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</a:t>
            </a:r>
            <a:r>
              <a:rPr lang="zh-CN" altLang="en-US" sz="8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使用中的问题</a:t>
            </a:r>
          </a:p>
        </p:txBody>
      </p:sp>
      <p:sp>
        <p:nvSpPr>
          <p:cNvPr id="37" name="服务供应商">
            <a:extLst>
              <a:ext uri="{FF2B5EF4-FFF2-40B4-BE49-F238E27FC236}">
                <a16:creationId xmlns:a16="http://schemas.microsoft.com/office/drawing/2014/main" id="{EEE262F6-66FD-4E19-AEA3-7525A5DE5546}"/>
              </a:ext>
            </a:extLst>
          </p:cNvPr>
          <p:cNvSpPr txBox="1"/>
          <p:nvPr/>
        </p:nvSpPr>
        <p:spPr>
          <a:xfrm>
            <a:off x="2780599" y="7848542"/>
            <a:ext cx="4824209" cy="873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171" tIns="21171" rIns="21171" bIns="21171">
            <a:spAutoFit/>
          </a:bodyPr>
          <a:lstStyle>
            <a:lvl1pPr defTabSz="495300">
              <a:defRPr>
                <a:solidFill>
                  <a:srgbClr val="5E5E5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ctr"/>
            <a:r>
              <a:rPr lang="zh-CN" altLang="en-US" sz="5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需要改写应用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02535B6-FC5C-43C3-AA8B-CA16F4F6223D}"/>
              </a:ext>
            </a:extLst>
          </p:cNvPr>
          <p:cNvSpPr/>
          <p:nvPr/>
        </p:nvSpPr>
        <p:spPr>
          <a:xfrm>
            <a:off x="3401878" y="8847388"/>
            <a:ext cx="3581651" cy="858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没有系统调用、多进程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多线程、基本库不完整</a:t>
            </a:r>
          </a:p>
        </p:txBody>
      </p:sp>
      <p:sp>
        <p:nvSpPr>
          <p:cNvPr id="39" name="服务供应商">
            <a:extLst>
              <a:ext uri="{FF2B5EF4-FFF2-40B4-BE49-F238E27FC236}">
                <a16:creationId xmlns:a16="http://schemas.microsoft.com/office/drawing/2014/main" id="{6DCEF969-FCD1-46DF-B695-29966B58CED8}"/>
              </a:ext>
            </a:extLst>
          </p:cNvPr>
          <p:cNvSpPr txBox="1"/>
          <p:nvPr/>
        </p:nvSpPr>
        <p:spPr>
          <a:xfrm>
            <a:off x="9621204" y="7848542"/>
            <a:ext cx="5125761" cy="873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171" tIns="21171" rIns="21171" bIns="21171">
            <a:spAutoFit/>
          </a:bodyPr>
          <a:lstStyle>
            <a:lvl1pPr defTabSz="495300">
              <a:defRPr>
                <a:solidFill>
                  <a:srgbClr val="5E5E5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ctr"/>
            <a:r>
              <a:rPr lang="zh-CN" altLang="en-US" sz="5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需要分割应用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8282AE-7B2A-43C4-A3EE-FBF4FC8D9181}"/>
              </a:ext>
            </a:extLst>
          </p:cNvPr>
          <p:cNvSpPr/>
          <p:nvPr/>
        </p:nvSpPr>
        <p:spPr>
          <a:xfrm>
            <a:off x="10396520" y="8847388"/>
            <a:ext cx="3575129" cy="834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需要把业务程序划分为</a:t>
            </a:r>
            <a:r>
              <a:rPr lang="en-US" altLang="zh-CN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</a:t>
            </a: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内和</a:t>
            </a:r>
            <a:r>
              <a:rPr lang="en-US" altLang="zh-CN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</a:t>
            </a: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外的部分</a:t>
            </a:r>
            <a:endParaRPr lang="en-US" altLang="zh-CN" sz="2000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1" name="服务供应商">
            <a:extLst>
              <a:ext uri="{FF2B5EF4-FFF2-40B4-BE49-F238E27FC236}">
                <a16:creationId xmlns:a16="http://schemas.microsoft.com/office/drawing/2014/main" id="{DE6F80DB-7395-431B-97B3-A5EA61A800D4}"/>
              </a:ext>
            </a:extLst>
          </p:cNvPr>
          <p:cNvSpPr txBox="1"/>
          <p:nvPr/>
        </p:nvSpPr>
        <p:spPr>
          <a:xfrm>
            <a:off x="16779193" y="7848542"/>
            <a:ext cx="4824211" cy="873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1171" tIns="21171" rIns="21171" bIns="21171">
            <a:spAutoFit/>
          </a:bodyPr>
          <a:lstStyle>
            <a:lvl1pPr defTabSz="495300">
              <a:defRPr>
                <a:solidFill>
                  <a:srgbClr val="5E5E5E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ctr"/>
            <a:r>
              <a:rPr lang="zh-CN" altLang="en-US" sz="5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未集群化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EA6A03C-D25A-49A2-9347-B9DB12FDBA7D}"/>
              </a:ext>
            </a:extLst>
          </p:cNvPr>
          <p:cNvSpPr/>
          <p:nvPr/>
        </p:nvSpPr>
        <p:spPr>
          <a:xfrm>
            <a:off x="17037335" y="8847388"/>
            <a:ext cx="4307928" cy="834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en-US" altLang="zh-CN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</a:t>
            </a: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资源未纳入集群管理</a:t>
            </a:r>
          </a:p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en-US" altLang="zh-CN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</a:t>
            </a: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集群未跟</a:t>
            </a:r>
            <a:r>
              <a:rPr lang="en-US" altLang="zh-CN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Kubernetes</a:t>
            </a:r>
            <a:r>
              <a:rPr lang="zh-CN" altLang="en-US" sz="20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结合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0F158C-1A24-4BBF-914D-97EDF3BF089F}"/>
              </a:ext>
            </a:extLst>
          </p:cNvPr>
          <p:cNvGrpSpPr/>
          <p:nvPr/>
        </p:nvGrpSpPr>
        <p:grpSpPr>
          <a:xfrm>
            <a:off x="10812720" y="4638173"/>
            <a:ext cx="2742731" cy="2742731"/>
            <a:chOff x="11280730" y="5446898"/>
            <a:chExt cx="1917792" cy="1917792"/>
          </a:xfrm>
        </p:grpSpPr>
        <p:sp>
          <p:nvSpPr>
            <p:cNvPr id="33" name="圆形">
              <a:extLst>
                <a:ext uri="{FF2B5EF4-FFF2-40B4-BE49-F238E27FC236}">
                  <a16:creationId xmlns:a16="http://schemas.microsoft.com/office/drawing/2014/main" id="{28CBFE71-C302-4068-8B24-37FF8B1EA470}"/>
                </a:ext>
              </a:extLst>
            </p:cNvPr>
            <p:cNvSpPr/>
            <p:nvPr/>
          </p:nvSpPr>
          <p:spPr>
            <a:xfrm>
              <a:off x="11280730" y="5446898"/>
              <a:ext cx="1917792" cy="1917792"/>
            </a:xfrm>
            <a:prstGeom prst="ellipse">
              <a:avLst/>
            </a:prstGeom>
            <a:ln w="12700">
              <a:solidFill>
                <a:schemeClr val="bg1"/>
              </a:solidFill>
              <a:miter lim="400000"/>
            </a:ln>
          </p:spPr>
          <p:txBody>
            <a:bodyPr lIns="52280" tIns="52280" rIns="52280" bIns="52280"/>
            <a:lstStyle/>
            <a:p>
              <a:pPr defTabSz="818327">
                <a:defRPr sz="3000">
                  <a:solidFill>
                    <a:srgbClr val="FFFFFF"/>
                  </a:solidFill>
                </a:defRPr>
              </a:pPr>
              <a:endParaRPr sz="2988">
                <a:latin typeface="+mn-ea"/>
              </a:endParaRPr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80A85965-7D9C-40BE-A590-F3C4E3B6C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1460" y="6003416"/>
              <a:ext cx="836328" cy="836328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93972A6E-AF43-49DC-9B58-28AF8A93A65F}"/>
              </a:ext>
            </a:extLst>
          </p:cNvPr>
          <p:cNvGrpSpPr/>
          <p:nvPr/>
        </p:nvGrpSpPr>
        <p:grpSpPr>
          <a:xfrm>
            <a:off x="3821339" y="4638173"/>
            <a:ext cx="2742731" cy="2742731"/>
            <a:chOff x="4266875" y="5446898"/>
            <a:chExt cx="1917792" cy="1917792"/>
          </a:xfrm>
        </p:grpSpPr>
        <p:sp>
          <p:nvSpPr>
            <p:cNvPr id="35" name="圆形">
              <a:extLst>
                <a:ext uri="{FF2B5EF4-FFF2-40B4-BE49-F238E27FC236}">
                  <a16:creationId xmlns:a16="http://schemas.microsoft.com/office/drawing/2014/main" id="{2FFBDC0B-A163-47F8-AC1E-103432119491}"/>
                </a:ext>
              </a:extLst>
            </p:cNvPr>
            <p:cNvSpPr/>
            <p:nvPr/>
          </p:nvSpPr>
          <p:spPr>
            <a:xfrm>
              <a:off x="4266875" y="5446898"/>
              <a:ext cx="1917792" cy="1917792"/>
            </a:xfrm>
            <a:prstGeom prst="ellipse">
              <a:avLst/>
            </a:prstGeom>
            <a:ln w="12700">
              <a:solidFill>
                <a:schemeClr val="bg1"/>
              </a:solidFill>
              <a:miter lim="400000"/>
            </a:ln>
          </p:spPr>
          <p:txBody>
            <a:bodyPr lIns="52280" tIns="52280" rIns="52280" bIns="52280"/>
            <a:lstStyle/>
            <a:p>
              <a:pPr defTabSz="818327">
                <a:defRPr sz="3000">
                  <a:solidFill>
                    <a:srgbClr val="FFFFFF"/>
                  </a:solidFill>
                </a:defRPr>
              </a:pPr>
              <a:endParaRPr sz="2988">
                <a:latin typeface="+mn-ea"/>
              </a:endParaRPr>
            </a:p>
          </p:txBody>
        </p:sp>
        <p:pic>
          <p:nvPicPr>
            <p:cNvPr id="5" name="图形 4">
              <a:extLst>
                <a:ext uri="{FF2B5EF4-FFF2-40B4-BE49-F238E27FC236}">
                  <a16:creationId xmlns:a16="http://schemas.microsoft.com/office/drawing/2014/main" id="{FC7FBDF0-A84E-4EEA-98F6-5C39B70D7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07607" y="6003416"/>
              <a:ext cx="836328" cy="836328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CAAFB078-0ED0-4B37-8E55-64232136C6B0}"/>
              </a:ext>
            </a:extLst>
          </p:cNvPr>
          <p:cNvGrpSpPr/>
          <p:nvPr/>
        </p:nvGrpSpPr>
        <p:grpSpPr>
          <a:xfrm>
            <a:off x="17819934" y="4638173"/>
            <a:ext cx="2742731" cy="2742731"/>
            <a:chOff x="18294584" y="5446898"/>
            <a:chExt cx="1917792" cy="1917792"/>
          </a:xfrm>
        </p:grpSpPr>
        <p:sp>
          <p:nvSpPr>
            <p:cNvPr id="34" name="圆形">
              <a:extLst>
                <a:ext uri="{FF2B5EF4-FFF2-40B4-BE49-F238E27FC236}">
                  <a16:creationId xmlns:a16="http://schemas.microsoft.com/office/drawing/2014/main" id="{D2452D08-4F57-4051-83AD-CCF75661A576}"/>
                </a:ext>
              </a:extLst>
            </p:cNvPr>
            <p:cNvSpPr/>
            <p:nvPr/>
          </p:nvSpPr>
          <p:spPr>
            <a:xfrm>
              <a:off x="18294584" y="5446898"/>
              <a:ext cx="1917792" cy="1917792"/>
            </a:xfrm>
            <a:prstGeom prst="ellipse">
              <a:avLst/>
            </a:prstGeom>
            <a:ln w="12700">
              <a:solidFill>
                <a:schemeClr val="bg1"/>
              </a:solidFill>
              <a:miter lim="400000"/>
            </a:ln>
          </p:spPr>
          <p:txBody>
            <a:bodyPr lIns="52280" tIns="52280" rIns="52280" bIns="52280"/>
            <a:lstStyle/>
            <a:p>
              <a:pPr defTabSz="818327">
                <a:defRPr sz="3000">
                  <a:solidFill>
                    <a:srgbClr val="FFFFFF"/>
                  </a:solidFill>
                </a:defRPr>
              </a:pPr>
              <a:endParaRPr sz="2988">
                <a:latin typeface="+mn-ea"/>
              </a:endParaRPr>
            </a:p>
          </p:txBody>
        </p:sp>
        <p:pic>
          <p:nvPicPr>
            <p:cNvPr id="7" name="图形 6">
              <a:extLst>
                <a:ext uri="{FF2B5EF4-FFF2-40B4-BE49-F238E27FC236}">
                  <a16:creationId xmlns:a16="http://schemas.microsoft.com/office/drawing/2014/main" id="{DFE10374-76EB-4E2A-B895-E2C9E5D09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35315" y="6003416"/>
              <a:ext cx="836328" cy="836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8571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69D07B7-8534-4069-8E7C-B2345032469A}"/>
              </a:ext>
            </a:extLst>
          </p:cNvPr>
          <p:cNvSpPr/>
          <p:nvPr/>
        </p:nvSpPr>
        <p:spPr>
          <a:xfrm>
            <a:off x="986162" y="2034912"/>
            <a:ext cx="22449577" cy="116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973" b="0" dirty="0" err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Occlum</a:t>
            </a:r>
            <a:r>
              <a:rPr lang="en-US" altLang="zh-CN" sz="6973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: </a:t>
            </a:r>
            <a:r>
              <a:rPr lang="zh-CN" altLang="en-US" sz="6973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内存安全的多任务 </a:t>
            </a:r>
            <a:r>
              <a:rPr lang="en-US" altLang="zh-CN" sz="6973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Enclave </a:t>
            </a:r>
            <a:r>
              <a:rPr lang="en-US" altLang="zh-CN" sz="6973" b="0" dirty="0" err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LibOS</a:t>
            </a:r>
            <a:endParaRPr lang="zh-CN" altLang="en-US" sz="6973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0" name="IT基础设施云化">
            <a:extLst>
              <a:ext uri="{FF2B5EF4-FFF2-40B4-BE49-F238E27FC236}">
                <a16:creationId xmlns:a16="http://schemas.microsoft.com/office/drawing/2014/main" id="{B8B6003B-C78B-4602-97C2-7A00B28DEB06}"/>
              </a:ext>
            </a:extLst>
          </p:cNvPr>
          <p:cNvSpPr txBox="1"/>
          <p:nvPr/>
        </p:nvSpPr>
        <p:spPr>
          <a:xfrm>
            <a:off x="7963820" y="6850267"/>
            <a:ext cx="3442315" cy="733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defTabSz="493368"/>
            <a:r>
              <a:rPr lang="zh-CN" altLang="en-US" sz="4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高性能多进程</a:t>
            </a:r>
          </a:p>
        </p:txBody>
      </p:sp>
      <p:sp>
        <p:nvSpPr>
          <p:cNvPr id="11" name="核心技术互联网化">
            <a:extLst>
              <a:ext uri="{FF2B5EF4-FFF2-40B4-BE49-F238E27FC236}">
                <a16:creationId xmlns:a16="http://schemas.microsoft.com/office/drawing/2014/main" id="{994FD44D-FBAC-4E81-A468-CA909BEC2433}"/>
              </a:ext>
            </a:extLst>
          </p:cNvPr>
          <p:cNvSpPr txBox="1"/>
          <p:nvPr/>
        </p:nvSpPr>
        <p:spPr>
          <a:xfrm>
            <a:off x="13523148" y="6850267"/>
            <a:ext cx="2313801" cy="733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defTabSz="493368"/>
            <a:r>
              <a:rPr lang="zh-CN" altLang="en-US" sz="4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隔离机制</a:t>
            </a:r>
          </a:p>
        </p:txBody>
      </p:sp>
      <p:sp>
        <p:nvSpPr>
          <p:cNvPr id="14" name="应用数据化，智能化">
            <a:extLst>
              <a:ext uri="{FF2B5EF4-FFF2-40B4-BE49-F238E27FC236}">
                <a16:creationId xmlns:a16="http://schemas.microsoft.com/office/drawing/2014/main" id="{62C1D291-CC40-4FA3-9063-79797B8A0553}"/>
              </a:ext>
            </a:extLst>
          </p:cNvPr>
          <p:cNvSpPr txBox="1"/>
          <p:nvPr/>
        </p:nvSpPr>
        <p:spPr>
          <a:xfrm>
            <a:off x="17934989" y="6850267"/>
            <a:ext cx="3442315" cy="733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defTabSz="493368"/>
            <a:r>
              <a:rPr lang="zh-CN" altLang="en-US" sz="4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内存安全内核</a:t>
            </a:r>
          </a:p>
        </p:txBody>
      </p:sp>
      <p:sp>
        <p:nvSpPr>
          <p:cNvPr id="15" name="IT基础设施云化">
            <a:extLst>
              <a:ext uri="{FF2B5EF4-FFF2-40B4-BE49-F238E27FC236}">
                <a16:creationId xmlns:a16="http://schemas.microsoft.com/office/drawing/2014/main" id="{2495B7CE-8FCD-4E2C-9CC3-B57A21BEE3A3}"/>
              </a:ext>
            </a:extLst>
          </p:cNvPr>
          <p:cNvSpPr txBox="1"/>
          <p:nvPr/>
        </p:nvSpPr>
        <p:spPr>
          <a:xfrm>
            <a:off x="8311625" y="7855412"/>
            <a:ext cx="2347492" cy="186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112" tIns="28112" rIns="28112" bIns="28112">
            <a:spAutoFit/>
          </a:bodyPr>
          <a:lstStyle/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快速进程启动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高效进程间通信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共享加密文件系统</a:t>
            </a:r>
          </a:p>
        </p:txBody>
      </p:sp>
      <p:sp>
        <p:nvSpPr>
          <p:cNvPr id="16" name="IT基础设施云化">
            <a:extLst>
              <a:ext uri="{FF2B5EF4-FFF2-40B4-BE49-F238E27FC236}">
                <a16:creationId xmlns:a16="http://schemas.microsoft.com/office/drawing/2014/main" id="{CE277501-75D5-4A42-8853-FF39CAAD01A1}"/>
              </a:ext>
            </a:extLst>
          </p:cNvPr>
          <p:cNvSpPr txBox="1"/>
          <p:nvPr/>
        </p:nvSpPr>
        <p:spPr>
          <a:xfrm>
            <a:off x="13102129" y="7855412"/>
            <a:ext cx="2745971" cy="139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/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支持进程间隔离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支持进程</a:t>
            </a: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-</a:t>
            </a: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内核隔离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防</a:t>
            </a: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TEE</a:t>
            </a: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溢出漏洞</a:t>
            </a:r>
            <a:endParaRPr sz="2400" spc="8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7" name="IT基础设施云化">
            <a:extLst>
              <a:ext uri="{FF2B5EF4-FFF2-40B4-BE49-F238E27FC236}">
                <a16:creationId xmlns:a16="http://schemas.microsoft.com/office/drawing/2014/main" id="{9C7018F8-5969-45CC-BD0A-2511B28FD5F9}"/>
              </a:ext>
            </a:extLst>
          </p:cNvPr>
          <p:cNvSpPr txBox="1"/>
          <p:nvPr/>
        </p:nvSpPr>
        <p:spPr>
          <a:xfrm>
            <a:off x="17464974" y="7855412"/>
            <a:ext cx="3972269" cy="476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/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用内存安全的</a:t>
            </a: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Rust</a:t>
            </a:r>
            <a:r>
              <a:rPr lang="zh-CN" altLang="en-US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语言编写</a:t>
            </a:r>
          </a:p>
        </p:txBody>
      </p:sp>
      <p:sp>
        <p:nvSpPr>
          <p:cNvPr id="29" name="IT基础设施云化">
            <a:extLst>
              <a:ext uri="{FF2B5EF4-FFF2-40B4-BE49-F238E27FC236}">
                <a16:creationId xmlns:a16="http://schemas.microsoft.com/office/drawing/2014/main" id="{D50323B0-90BA-46D7-A7D0-8BE508D20A7F}"/>
              </a:ext>
            </a:extLst>
          </p:cNvPr>
          <p:cNvSpPr txBox="1"/>
          <p:nvPr/>
        </p:nvSpPr>
        <p:spPr>
          <a:xfrm>
            <a:off x="2388079" y="6850267"/>
            <a:ext cx="4570830" cy="733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112" tIns="28112" rIns="28112" bIns="2811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defTabSz="493368"/>
            <a:r>
              <a:rPr lang="zh-CN" altLang="en-US" sz="44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轻松支持大型应用</a:t>
            </a:r>
          </a:p>
        </p:txBody>
      </p:sp>
      <p:sp>
        <p:nvSpPr>
          <p:cNvPr id="30" name="IT基础设施云化">
            <a:extLst>
              <a:ext uri="{FF2B5EF4-FFF2-40B4-BE49-F238E27FC236}">
                <a16:creationId xmlns:a16="http://schemas.microsoft.com/office/drawing/2014/main" id="{25F5C5D8-7ED9-431F-A0B3-7262F79277F8}"/>
              </a:ext>
            </a:extLst>
          </p:cNvPr>
          <p:cNvSpPr txBox="1"/>
          <p:nvPr/>
        </p:nvSpPr>
        <p:spPr>
          <a:xfrm>
            <a:off x="3281165" y="7855412"/>
            <a:ext cx="2347492" cy="232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112" tIns="28112" rIns="28112" bIns="28112">
            <a:spAutoFit/>
          </a:bodyPr>
          <a:lstStyle/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libc</a:t>
            </a:r>
            <a:endParaRPr lang="zh-CN" altLang="en-US" sz="2400" spc="8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Pthread</a:t>
            </a:r>
            <a:endParaRPr lang="zh-CN" altLang="en-US" sz="2400" spc="8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OpenMP</a:t>
            </a: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sz="2400" spc="80" dirty="0" err="1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XGBoost</a:t>
            </a:r>
            <a:endParaRPr lang="en-US" altLang="zh-CN" sz="2400" spc="8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ctr">
              <a:lnSpc>
                <a:spcPct val="125000"/>
              </a:lnSpc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altLang="zh-CN" sz="2400" spc="8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TensorFlow</a:t>
            </a:r>
            <a:endParaRPr lang="zh-CN" altLang="en-US" sz="2400" spc="8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37" name="圆形">
            <a:extLst>
              <a:ext uri="{FF2B5EF4-FFF2-40B4-BE49-F238E27FC236}">
                <a16:creationId xmlns:a16="http://schemas.microsoft.com/office/drawing/2014/main" id="{B7EEC157-A7E2-472C-9D10-492C3317031A}"/>
              </a:ext>
            </a:extLst>
          </p:cNvPr>
          <p:cNvSpPr/>
          <p:nvPr/>
        </p:nvSpPr>
        <p:spPr>
          <a:xfrm>
            <a:off x="3772690" y="4572497"/>
            <a:ext cx="1910330" cy="1910330"/>
          </a:xfrm>
          <a:prstGeom prst="ellips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52280" tIns="52280" rIns="52280" bIns="52280"/>
          <a:lstStyle/>
          <a:p>
            <a:pPr defTabSz="818327">
              <a:defRPr sz="3000">
                <a:solidFill>
                  <a:srgbClr val="FFFFFF"/>
                </a:solidFill>
              </a:defRPr>
            </a:pPr>
            <a:endParaRPr sz="4000">
              <a:latin typeface="+mn-ea"/>
            </a:endParaRPr>
          </a:p>
        </p:txBody>
      </p:sp>
      <p:sp>
        <p:nvSpPr>
          <p:cNvPr id="35" name="圆形">
            <a:extLst>
              <a:ext uri="{FF2B5EF4-FFF2-40B4-BE49-F238E27FC236}">
                <a16:creationId xmlns:a16="http://schemas.microsoft.com/office/drawing/2014/main" id="{E1DB77D0-5D0D-4428-88BA-B690FDFEBD2C}"/>
              </a:ext>
            </a:extLst>
          </p:cNvPr>
          <p:cNvSpPr/>
          <p:nvPr/>
        </p:nvSpPr>
        <p:spPr>
          <a:xfrm>
            <a:off x="8748787" y="4572497"/>
            <a:ext cx="1910330" cy="1910330"/>
          </a:xfrm>
          <a:prstGeom prst="ellips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52280" tIns="52280" rIns="52280" bIns="52280"/>
          <a:lstStyle/>
          <a:p>
            <a:pPr defTabSz="818327">
              <a:defRPr sz="3000">
                <a:solidFill>
                  <a:srgbClr val="FFFFFF"/>
                </a:solidFill>
              </a:defRPr>
            </a:pPr>
            <a:endParaRPr sz="4000">
              <a:latin typeface="+mn-ea"/>
            </a:endParaRPr>
          </a:p>
        </p:txBody>
      </p:sp>
      <p:sp>
        <p:nvSpPr>
          <p:cNvPr id="36" name="圆形">
            <a:extLst>
              <a:ext uri="{FF2B5EF4-FFF2-40B4-BE49-F238E27FC236}">
                <a16:creationId xmlns:a16="http://schemas.microsoft.com/office/drawing/2014/main" id="{F8AB610F-3825-4C62-8182-4DA9C883DB65}"/>
              </a:ext>
            </a:extLst>
          </p:cNvPr>
          <p:cNvSpPr/>
          <p:nvPr/>
        </p:nvSpPr>
        <p:spPr>
          <a:xfrm>
            <a:off x="18700980" y="4572497"/>
            <a:ext cx="1910330" cy="1910330"/>
          </a:xfrm>
          <a:prstGeom prst="ellips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52280" tIns="52280" rIns="52280" bIns="52280"/>
          <a:lstStyle/>
          <a:p>
            <a:pPr defTabSz="818327">
              <a:defRPr sz="3000">
                <a:solidFill>
                  <a:srgbClr val="FFFFFF"/>
                </a:solidFill>
              </a:defRPr>
            </a:pPr>
            <a:endParaRPr sz="4000">
              <a:latin typeface="+mn-ea"/>
            </a:endParaRPr>
          </a:p>
        </p:txBody>
      </p:sp>
      <p:sp>
        <p:nvSpPr>
          <p:cNvPr id="39" name="圆形">
            <a:extLst>
              <a:ext uri="{FF2B5EF4-FFF2-40B4-BE49-F238E27FC236}">
                <a16:creationId xmlns:a16="http://schemas.microsoft.com/office/drawing/2014/main" id="{B90B1BDE-240A-49FC-A231-C0AAEE56588D}"/>
              </a:ext>
            </a:extLst>
          </p:cNvPr>
          <p:cNvSpPr/>
          <p:nvPr/>
        </p:nvSpPr>
        <p:spPr>
          <a:xfrm>
            <a:off x="13724884" y="4572497"/>
            <a:ext cx="1910330" cy="1910330"/>
          </a:xfrm>
          <a:prstGeom prst="ellips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52280" tIns="52280" rIns="52280" bIns="52280"/>
          <a:lstStyle/>
          <a:p>
            <a:pPr defTabSz="818327">
              <a:defRPr sz="3000">
                <a:solidFill>
                  <a:srgbClr val="FFFFFF"/>
                </a:solidFill>
              </a:defRPr>
            </a:pPr>
            <a:endParaRPr sz="4000">
              <a:latin typeface="+mn-ea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4F5AC02-CFCF-4071-BA90-F9BA334D779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6437" y="5220616"/>
            <a:ext cx="704995" cy="704995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6B5BA733-3B93-474B-A5CC-FF405FCD730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9519" y="5128680"/>
            <a:ext cx="888865" cy="888865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FEEE6E21-F42C-4D3F-9608-C2FEC3DB1BB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86210" y="5203177"/>
            <a:ext cx="739869" cy="739869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17DB2190-0A73-404F-919E-9E2F24FADD8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248958" y="5096572"/>
            <a:ext cx="862178" cy="86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3838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5FDA-5317-7242-8007-B460A8B9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5210889"/>
            <a:ext cx="21005800" cy="2286000"/>
          </a:xfrm>
        </p:spPr>
        <p:txBody>
          <a:bodyPr>
            <a:normAutofit/>
          </a:bodyPr>
          <a:lstStyle/>
          <a:p>
            <a:r>
              <a:rPr lang="zh-CN" altLang="en-US" sz="115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开源也是一种手段，不是目的</a:t>
            </a:r>
            <a:endParaRPr lang="en-US" sz="13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EE2589-B983-B641-8EA6-5B0DE1721A04}"/>
              </a:ext>
            </a:extLst>
          </p:cNvPr>
          <p:cNvSpPr/>
          <p:nvPr/>
        </p:nvSpPr>
        <p:spPr>
          <a:xfrm>
            <a:off x="2701470" y="7496889"/>
            <a:ext cx="1940741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Again, open source is our</a:t>
            </a:r>
            <a:r>
              <a:rPr lang="zh-CN" altLang="en-US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 </a:t>
            </a:r>
            <a:r>
              <a:rPr lang="en-US" altLang="zh-CN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way to roll, but not our goal</a:t>
            </a:r>
          </a:p>
        </p:txBody>
      </p:sp>
    </p:spTree>
    <p:extLst>
      <p:ext uri="{BB962C8B-B14F-4D97-AF65-F5344CB8AC3E}">
        <p14:creationId xmlns:p14="http://schemas.microsoft.com/office/powerpoint/2010/main" val="205920432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925E01-6FC5-1C40-AF82-CFDCC140B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741333"/>
            <a:ext cx="10312835" cy="687522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38C8D71-A58B-F941-BA05-743ACA251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736169"/>
            <a:ext cx="21001567" cy="3513164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Case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lang="zh-CN" altLang="en-US" dirty="0"/>
              <a:t>加拉帕戈斯综合症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21D0E6B-B53D-884C-92BD-3776E45BADA0}"/>
              </a:ext>
            </a:extLst>
          </p:cNvPr>
          <p:cNvSpPr txBox="1"/>
          <p:nvPr/>
        </p:nvSpPr>
        <p:spPr>
          <a:xfrm>
            <a:off x="11546416" y="5876448"/>
            <a:ext cx="11582400" cy="48423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44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加拉帕戈斯群岛的地方特有物种</a:t>
            </a:r>
            <a:r>
              <a:rPr lang="en-US" altLang="zh-CN" sz="44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——</a:t>
            </a:r>
            <a:r>
              <a:rPr lang="zh-CN" altLang="en-US" sz="44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rPr>
              <a:t>按照理想中的进化，并逐渐与其他大陆上的同类物种区分开来，自成一个体系。它只反映当时、当地的条件，进化出只属于自己的肢体、翅膀和牙齿。如果你把他们放在别的海岛或者大陆上的话，不到一个月它就死定了。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iti SC Light" panose="02000000000000000000" pitchFamily="2" charset="-128"/>
              <a:ea typeface="Heiti SC Light" panose="02000000000000000000" pitchFamily="2" charset="-128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747096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A082C7-7FF6-4845-A842-31749608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b="1" dirty="0"/>
              <a:t>Openness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the key to </a:t>
            </a:r>
            <a:r>
              <a:rPr lang="en" altLang="zh-CN" b="1" dirty="0"/>
              <a:t>vibrancy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431CE2-922D-574C-B245-6198A0F1A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732" y="4779432"/>
            <a:ext cx="18550467" cy="81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0428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9D21B-235F-0246-8937-2171D983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5021236"/>
            <a:ext cx="21005800" cy="2286000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系统软件的发展需要更多的良性竞争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326209F5-AEF7-7042-8D2B-D93379449A3C}"/>
              </a:ext>
            </a:extLst>
          </p:cNvPr>
          <p:cNvSpPr txBox="1">
            <a:spLocks/>
          </p:cNvSpPr>
          <p:nvPr/>
        </p:nvSpPr>
        <p:spPr>
          <a:xfrm>
            <a:off x="2133600" y="7248472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kumimoji="1" lang="zh-CN" altLang="en-US" dirty="0"/>
              <a:t>“少林和武当”</a:t>
            </a:r>
          </a:p>
        </p:txBody>
      </p:sp>
    </p:spTree>
    <p:extLst>
      <p:ext uri="{BB962C8B-B14F-4D97-AF65-F5344CB8AC3E}">
        <p14:creationId xmlns:p14="http://schemas.microsoft.com/office/powerpoint/2010/main" val="204564208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41" y="421155"/>
            <a:ext cx="2182826" cy="105760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矩形 1">
            <a:extLst>
              <a:ext uri="{FF2B5EF4-FFF2-40B4-BE49-F238E27FC236}">
                <a16:creationId xmlns:a16="http://schemas.microsoft.com/office/drawing/2014/main" id="{DFCFF80E-6C94-9644-950D-D1652EFBF2F1}"/>
              </a:ext>
            </a:extLst>
          </p:cNvPr>
          <p:cNvSpPr/>
          <p:nvPr/>
        </p:nvSpPr>
        <p:spPr>
          <a:xfrm>
            <a:off x="2333531" y="5012197"/>
            <a:ext cx="1217789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1500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非科技，不金融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09328DEE-728E-4B4B-99E6-1088985D2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1427" y="2386000"/>
            <a:ext cx="6387538" cy="9477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3">
            <a:extLst>
              <a:ext uri="{FF2B5EF4-FFF2-40B4-BE49-F238E27FC236}">
                <a16:creationId xmlns:a16="http://schemas.microsoft.com/office/drawing/2014/main" id="{32DA2C9A-3E67-A44A-B2C7-5A21C1984865}"/>
              </a:ext>
            </a:extLst>
          </p:cNvPr>
          <p:cNvSpPr/>
          <p:nvPr/>
        </p:nvSpPr>
        <p:spPr>
          <a:xfrm>
            <a:off x="4143982" y="7124530"/>
            <a:ext cx="85569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No tech, not financial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T基础设施云化">
            <a:extLst>
              <a:ext uri="{FF2B5EF4-FFF2-40B4-BE49-F238E27FC236}">
                <a16:creationId xmlns:a16="http://schemas.microsoft.com/office/drawing/2014/main" id="{6041DC9A-9780-5246-B7DC-1FC0B84A0336}"/>
              </a:ext>
            </a:extLst>
          </p:cNvPr>
          <p:cNvSpPr txBox="1"/>
          <p:nvPr/>
        </p:nvSpPr>
        <p:spPr>
          <a:xfrm>
            <a:off x="1689100" y="8003121"/>
            <a:ext cx="5150327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222" tIns="28222" rIns="28222" bIns="2822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sz="4400" b="0" dirty="0">
                <a:solidFill>
                  <a:schemeClr val="bg1"/>
                </a:solidFill>
              </a:rPr>
              <a:t>满足业务竞争的</a:t>
            </a:r>
            <a:endParaRPr lang="en-US" altLang="zh-CN" sz="4400" b="0" dirty="0">
              <a:solidFill>
                <a:schemeClr val="bg1"/>
              </a:solidFill>
            </a:endParaRPr>
          </a:p>
          <a:p>
            <a:r>
              <a:rPr lang="zh-CN" altLang="en-US" sz="4400" b="0" dirty="0">
                <a:solidFill>
                  <a:schemeClr val="bg1"/>
                </a:solidFill>
              </a:rPr>
              <a:t>需求</a:t>
            </a:r>
            <a:endParaRPr sz="4400" b="0" dirty="0">
              <a:solidFill>
                <a:schemeClr val="bg1"/>
              </a:solidFill>
            </a:endParaRPr>
          </a:p>
        </p:txBody>
      </p:sp>
      <p:sp>
        <p:nvSpPr>
          <p:cNvPr id="4" name="核心技术互联网化">
            <a:extLst>
              <a:ext uri="{FF2B5EF4-FFF2-40B4-BE49-F238E27FC236}">
                <a16:creationId xmlns:a16="http://schemas.microsoft.com/office/drawing/2014/main" id="{FEE904CD-2D31-A34F-81BC-59C8CFCCD69D}"/>
              </a:ext>
            </a:extLst>
          </p:cNvPr>
          <p:cNvSpPr txBox="1"/>
          <p:nvPr/>
        </p:nvSpPr>
        <p:spPr>
          <a:xfrm>
            <a:off x="9211732" y="8003121"/>
            <a:ext cx="5757335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222" tIns="28222" rIns="28222" bIns="2822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sz="4400" b="0" dirty="0">
                <a:solidFill>
                  <a:schemeClr val="bg1"/>
                </a:solidFill>
              </a:rPr>
              <a:t>与顶尖学术机构</a:t>
            </a:r>
            <a:endParaRPr lang="en-US" altLang="zh-CN" sz="4400" b="0" dirty="0">
              <a:solidFill>
                <a:schemeClr val="bg1"/>
              </a:solidFill>
            </a:endParaRPr>
          </a:p>
          <a:p>
            <a:r>
              <a:rPr lang="zh-CN" altLang="en-US" sz="4400" b="0" dirty="0">
                <a:solidFill>
                  <a:schemeClr val="bg1"/>
                </a:solidFill>
              </a:rPr>
              <a:t>合作创新</a:t>
            </a:r>
            <a:endParaRPr sz="4400" b="0" dirty="0">
              <a:solidFill>
                <a:schemeClr val="bg1"/>
              </a:solidFill>
            </a:endParaRPr>
          </a:p>
        </p:txBody>
      </p:sp>
      <p:sp>
        <p:nvSpPr>
          <p:cNvPr id="6" name="应用数据化，智能化">
            <a:extLst>
              <a:ext uri="{FF2B5EF4-FFF2-40B4-BE49-F238E27FC236}">
                <a16:creationId xmlns:a16="http://schemas.microsoft.com/office/drawing/2014/main" id="{4B214D8F-C4FE-234A-BCA8-C878C8880829}"/>
              </a:ext>
            </a:extLst>
          </p:cNvPr>
          <p:cNvSpPr txBox="1"/>
          <p:nvPr/>
        </p:nvSpPr>
        <p:spPr>
          <a:xfrm>
            <a:off x="16856901" y="8003121"/>
            <a:ext cx="6600916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222" tIns="28222" rIns="28222" bIns="2822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r>
              <a:rPr lang="zh-CN" altLang="en-US" sz="4400" b="0" dirty="0">
                <a:solidFill>
                  <a:schemeClr val="bg1"/>
                </a:solidFill>
              </a:rPr>
              <a:t>积极参与开源社区</a:t>
            </a:r>
            <a:br>
              <a:rPr lang="en-US" altLang="zh-CN" sz="4400" b="0" dirty="0">
                <a:solidFill>
                  <a:schemeClr val="bg1"/>
                </a:solidFill>
              </a:rPr>
            </a:br>
            <a:r>
              <a:rPr lang="zh-CN" altLang="en-US" sz="4400" b="0" dirty="0">
                <a:solidFill>
                  <a:schemeClr val="bg1"/>
                </a:solidFill>
              </a:rPr>
              <a:t>承担应有的社会责任</a:t>
            </a:r>
            <a:endParaRPr sz="4400" b="0" dirty="0">
              <a:solidFill>
                <a:schemeClr val="bg1"/>
              </a:solidFill>
            </a:endParaRPr>
          </a:p>
        </p:txBody>
      </p:sp>
      <p:sp>
        <p:nvSpPr>
          <p:cNvPr id="8" name="圆形">
            <a:extLst>
              <a:ext uri="{FF2B5EF4-FFF2-40B4-BE49-F238E27FC236}">
                <a16:creationId xmlns:a16="http://schemas.microsoft.com/office/drawing/2014/main" id="{39532858-D2C1-0A42-BABF-2A821CBEF79B}"/>
              </a:ext>
            </a:extLst>
          </p:cNvPr>
          <p:cNvSpPr/>
          <p:nvPr/>
        </p:nvSpPr>
        <p:spPr>
          <a:xfrm>
            <a:off x="2970890" y="5418667"/>
            <a:ext cx="2391958" cy="2291303"/>
          </a:xfrm>
          <a:prstGeom prst="ellipse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40783" tIns="40783" rIns="40783" bIns="40783" anchor="ctr"/>
          <a:lstStyle/>
          <a:p>
            <a:pPr defTabSz="663457">
              <a:defRPr sz="2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3600"/>
          </a:p>
        </p:txBody>
      </p:sp>
      <p:pic>
        <p:nvPicPr>
          <p:cNvPr id="10" name="未标题-2-02.png" descr="未标题-2-02.png">
            <a:extLst>
              <a:ext uri="{FF2B5EF4-FFF2-40B4-BE49-F238E27FC236}">
                <a16:creationId xmlns:a16="http://schemas.microsoft.com/office/drawing/2014/main" id="{D54D9F56-995F-CD45-95B4-9E7D37AD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807" y="6104639"/>
            <a:ext cx="1154586" cy="1095521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圆形">
            <a:extLst>
              <a:ext uri="{FF2B5EF4-FFF2-40B4-BE49-F238E27FC236}">
                <a16:creationId xmlns:a16="http://schemas.microsoft.com/office/drawing/2014/main" id="{B1017CDC-3BAF-1F4C-9804-37F15FD6EAEF}"/>
              </a:ext>
            </a:extLst>
          </p:cNvPr>
          <p:cNvSpPr/>
          <p:nvPr/>
        </p:nvSpPr>
        <p:spPr>
          <a:xfrm>
            <a:off x="10891697" y="5418667"/>
            <a:ext cx="2391958" cy="2291303"/>
          </a:xfrm>
          <a:prstGeom prst="ellipse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40783" tIns="40783" rIns="40783" bIns="40783" anchor="ctr"/>
          <a:lstStyle/>
          <a:p>
            <a:pPr defTabSz="663457">
              <a:defRPr sz="2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3600"/>
          </a:p>
        </p:txBody>
      </p:sp>
      <p:pic>
        <p:nvPicPr>
          <p:cNvPr id="13" name="未标题-2-03.png" descr="未标题-2-03.png">
            <a:extLst>
              <a:ext uri="{FF2B5EF4-FFF2-40B4-BE49-F238E27FC236}">
                <a16:creationId xmlns:a16="http://schemas.microsoft.com/office/drawing/2014/main" id="{93FE4D24-E913-5549-ACF7-7A4DBD414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7249" y="6104639"/>
            <a:ext cx="1154586" cy="1095521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圆形">
            <a:extLst>
              <a:ext uri="{FF2B5EF4-FFF2-40B4-BE49-F238E27FC236}">
                <a16:creationId xmlns:a16="http://schemas.microsoft.com/office/drawing/2014/main" id="{E277A769-D9F5-FB4B-9D83-ACEEEC7CB801}"/>
              </a:ext>
            </a:extLst>
          </p:cNvPr>
          <p:cNvSpPr/>
          <p:nvPr/>
        </p:nvSpPr>
        <p:spPr>
          <a:xfrm>
            <a:off x="18982644" y="5418667"/>
            <a:ext cx="2391956" cy="2291303"/>
          </a:xfrm>
          <a:prstGeom prst="ellipse">
            <a:avLst/>
          </a:prstGeom>
          <a:noFill/>
          <a:ln w="12700">
            <a:solidFill>
              <a:schemeClr val="bg1"/>
            </a:solidFill>
            <a:miter lim="400000"/>
          </a:ln>
        </p:spPr>
        <p:txBody>
          <a:bodyPr lIns="40783" tIns="40783" rIns="40783" bIns="40783" anchor="ctr"/>
          <a:lstStyle/>
          <a:p>
            <a:pPr defTabSz="663457">
              <a:defRPr sz="2000">
                <a:solidFill>
                  <a:srgbClr val="FFFFFF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3600"/>
          </a:p>
        </p:txBody>
      </p:sp>
      <p:pic>
        <p:nvPicPr>
          <p:cNvPr id="16" name="未标题-2-04.png" descr="未标题-2-04.png">
            <a:extLst>
              <a:ext uri="{FF2B5EF4-FFF2-40B4-BE49-F238E27FC236}">
                <a16:creationId xmlns:a16="http://schemas.microsoft.com/office/drawing/2014/main" id="{B30B12B1-26D9-5844-92C1-D7D4CF3EE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14728" y="6027276"/>
            <a:ext cx="1285263" cy="1219513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15A396BF-AF5A-BB47-8CE3-3093B1213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蚂蚁金服系统软件的发展思路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9170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00F9-BB1F-4840-AD8E-3A3DF845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学术合作</a:t>
            </a:r>
            <a:endParaRPr lang="en-US" dirty="0"/>
          </a:p>
        </p:txBody>
      </p:sp>
      <p:sp>
        <p:nvSpPr>
          <p:cNvPr id="9" name="IT基础设施云化">
            <a:extLst>
              <a:ext uri="{FF2B5EF4-FFF2-40B4-BE49-F238E27FC236}">
                <a16:creationId xmlns:a16="http://schemas.microsoft.com/office/drawing/2014/main" id="{12929ABC-A32F-0F47-B0C5-0A1728D14EBC}"/>
              </a:ext>
            </a:extLst>
          </p:cNvPr>
          <p:cNvSpPr txBox="1"/>
          <p:nvPr/>
        </p:nvSpPr>
        <p:spPr>
          <a:xfrm>
            <a:off x="7244744" y="6750411"/>
            <a:ext cx="1474691" cy="48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/>
          <a:p>
            <a:pPr defTabSz="1700892"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en-US" sz="2800" dirty="0" err="1">
                <a:solidFill>
                  <a:schemeClr val="bg1"/>
                </a:solidFill>
              </a:rPr>
              <a:t>Occlum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0" name="IT基础设施云化">
            <a:extLst>
              <a:ext uri="{FF2B5EF4-FFF2-40B4-BE49-F238E27FC236}">
                <a16:creationId xmlns:a16="http://schemas.microsoft.com/office/drawing/2014/main" id="{9BA5D186-2BB0-A74E-8B31-A95925ED46F2}"/>
              </a:ext>
            </a:extLst>
          </p:cNvPr>
          <p:cNvSpPr txBox="1"/>
          <p:nvPr/>
        </p:nvSpPr>
        <p:spPr>
          <a:xfrm>
            <a:off x="13106400" y="6488640"/>
            <a:ext cx="5321257" cy="10114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8222" tIns="28222" rIns="28222" bIns="28222">
            <a:spAutoFit/>
          </a:bodyPr>
          <a:lstStyle/>
          <a:p>
            <a:pPr defTabSz="1700892">
              <a:lnSpc>
                <a:spcPct val="114000"/>
              </a:lnSpc>
              <a:defRPr sz="2000" spc="8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sz="2800" dirty="0">
                <a:solidFill>
                  <a:schemeClr val="bg1"/>
                </a:solidFill>
              </a:rPr>
              <a:t>Ray</a:t>
            </a:r>
            <a:r>
              <a:rPr lang="zh-CN" altLang="en-US" sz="2800" dirty="0">
                <a:solidFill>
                  <a:schemeClr val="bg1"/>
                </a:solidFill>
              </a:rPr>
              <a:t> </a:t>
            </a:r>
            <a:r>
              <a:rPr lang="en-US" altLang="zh-CN" sz="2800" dirty="0">
                <a:solidFill>
                  <a:schemeClr val="bg1"/>
                </a:solidFill>
              </a:rPr>
              <a:t>high-performance distributed execution framework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1" name="IT基础设施云化">
            <a:extLst>
              <a:ext uri="{FF2B5EF4-FFF2-40B4-BE49-F238E27FC236}">
                <a16:creationId xmlns:a16="http://schemas.microsoft.com/office/drawing/2014/main" id="{ABE343FD-6489-EB42-AE81-88C7E67E04C7}"/>
              </a:ext>
            </a:extLst>
          </p:cNvPr>
          <p:cNvSpPr txBox="1"/>
          <p:nvPr/>
        </p:nvSpPr>
        <p:spPr>
          <a:xfrm>
            <a:off x="6143491" y="10479519"/>
            <a:ext cx="3677218" cy="48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/>
          <a:p>
            <a:pPr defTabSz="1700892"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800" dirty="0">
                <a:solidFill>
                  <a:schemeClr val="bg1"/>
                </a:solidFill>
              </a:rPr>
              <a:t>软硬件结合的新型</a:t>
            </a:r>
            <a:r>
              <a:rPr lang="en-US" altLang="zh-CN" sz="2800" dirty="0">
                <a:solidFill>
                  <a:schemeClr val="bg1"/>
                </a:solidFill>
              </a:rPr>
              <a:t>TEE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13" name="IT基础设施云化">
            <a:extLst>
              <a:ext uri="{FF2B5EF4-FFF2-40B4-BE49-F238E27FC236}">
                <a16:creationId xmlns:a16="http://schemas.microsoft.com/office/drawing/2014/main" id="{768AFB1E-E8C1-4641-814E-3474540FBC12}"/>
              </a:ext>
            </a:extLst>
          </p:cNvPr>
          <p:cNvSpPr txBox="1"/>
          <p:nvPr/>
        </p:nvSpPr>
        <p:spPr>
          <a:xfrm>
            <a:off x="14076541" y="10479519"/>
            <a:ext cx="3380982" cy="48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8222" tIns="28222" rIns="28222" bIns="28222">
            <a:spAutoFit/>
          </a:bodyPr>
          <a:lstStyle/>
          <a:p>
            <a:pPr defTabSz="1700892">
              <a:defRPr sz="2000" spc="80">
                <a:solidFill>
                  <a:srgbClr val="5E5E5E"/>
                </a:solidFill>
                <a:latin typeface="Alibaba PuHuiTi"/>
                <a:ea typeface="Alibaba PuHuiTi"/>
                <a:cs typeface="Alibaba PuHuiTi"/>
                <a:sym typeface="Alibaba PuHuiTi"/>
              </a:defRPr>
            </a:pPr>
            <a:r>
              <a:rPr lang="zh-CN" altLang="en-US" sz="2800" dirty="0">
                <a:solidFill>
                  <a:schemeClr val="bg1"/>
                </a:solidFill>
              </a:rPr>
              <a:t>系统安全，智能调度</a:t>
            </a:r>
            <a:endParaRPr sz="2800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85ECC20-3FB6-E944-B7C3-2C944FB87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5323097"/>
            <a:ext cx="4997340" cy="110430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105824B-5710-0D40-BCC1-3696E0A74F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9302" y="5136652"/>
            <a:ext cx="4447346" cy="14044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DFE29-E487-BE4D-AE5A-39A854023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3828" y="8775416"/>
            <a:ext cx="4778293" cy="13915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CBF392-9FDF-2446-87FE-CBBBFA65B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72234" y="8966494"/>
            <a:ext cx="4189588" cy="121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73238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757D15F-9BBE-B74C-9BD3-BFE3DCA61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0" y="3350259"/>
            <a:ext cx="20828000" cy="7182273"/>
          </a:xfrm>
        </p:spPr>
        <p:txBody>
          <a:bodyPr>
            <a:normAutofit fontScale="90000"/>
          </a:bodyPr>
          <a:lstStyle/>
          <a:p>
            <a:r>
              <a:rPr lang="en-US" altLang="zh-CN" sz="7300" dirty="0"/>
              <a:t>zhengyu.he@antfin.com</a:t>
            </a:r>
            <a:br>
              <a:rPr lang="en-US" altLang="zh-CN" sz="7300" dirty="0"/>
            </a:br>
            <a:r>
              <a:rPr lang="zh-CN" altLang="en-US" sz="8000" dirty="0"/>
              <a:t>欢迎各种形式的沟通与合作</a:t>
            </a:r>
            <a:br>
              <a:rPr lang="en-US" altLang="zh-CN" sz="8000" dirty="0"/>
            </a:br>
            <a:br>
              <a:rPr lang="en-US" altLang="zh-CN" sz="8000" dirty="0"/>
            </a:br>
            <a:r>
              <a:rPr lang="zh-CN" altLang="en-US" sz="22100" dirty="0"/>
              <a:t>谢谢</a:t>
            </a:r>
            <a:r>
              <a:rPr lang="en-US" altLang="zh-CN" sz="22100" dirty="0"/>
              <a:t>!</a:t>
            </a:r>
            <a:br>
              <a:rPr lang="en-US" altLang="zh-CN" sz="8000" dirty="0"/>
            </a:br>
            <a:endParaRPr lang="en-US" sz="16100" dirty="0"/>
          </a:p>
        </p:txBody>
      </p:sp>
    </p:spTree>
    <p:extLst>
      <p:ext uri="{BB962C8B-B14F-4D97-AF65-F5344CB8AC3E}">
        <p14:creationId xmlns:p14="http://schemas.microsoft.com/office/powerpoint/2010/main" val="334617822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BDD234A-88E1-5A43-B040-A538653BC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587" y="5192216"/>
            <a:ext cx="3041650" cy="304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D7FE431-053E-2F44-BE7C-9045E86B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784" y="5160466"/>
            <a:ext cx="3041650" cy="3041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86AF75-4BEF-084E-9E1C-9D674649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423937"/>
            <a:ext cx="21005800" cy="339339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/>
              <a:t>我们的梦想</a:t>
            </a:r>
            <a:br>
              <a:rPr lang="en-US" altLang="zh-CN" dirty="0"/>
            </a:br>
            <a:r>
              <a:rPr lang="zh-CN" altLang="en-US" sz="7300" dirty="0"/>
              <a:t>带给</a:t>
            </a:r>
            <a:r>
              <a:rPr lang="en-US" altLang="zh-CN" sz="7300" dirty="0"/>
              <a:t>20</a:t>
            </a:r>
            <a:r>
              <a:rPr lang="zh-CN" altLang="en-US" sz="7300" dirty="0"/>
              <a:t>亿全球消费者、</a:t>
            </a:r>
            <a:r>
              <a:rPr lang="en-US" altLang="zh-CN" sz="7300" dirty="0"/>
              <a:t>1</a:t>
            </a:r>
            <a:r>
              <a:rPr lang="zh-CN" altLang="en-US" sz="7300" dirty="0"/>
              <a:t>亿全球小微经营者无限想象力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E50033-510C-5D4C-B415-C141B94FC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809" y="5843091"/>
            <a:ext cx="1117600" cy="173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4297E-D70E-E249-B228-30AA6D190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34062" y="5874841"/>
            <a:ext cx="1536700" cy="167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52F72A-35C2-AA46-B504-7DC205BA5A59}"/>
              </a:ext>
            </a:extLst>
          </p:cNvPr>
          <p:cNvSpPr txBox="1"/>
          <p:nvPr/>
        </p:nvSpPr>
        <p:spPr>
          <a:xfrm>
            <a:off x="5317741" y="8720100"/>
            <a:ext cx="5411738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金融级交易支付</a:t>
            </a:r>
          </a:p>
          <a:p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具备百万级 </a:t>
            </a: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/ 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秒的交易支付能力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8827F-246F-574A-BE8C-61D728264F98}"/>
              </a:ext>
            </a:extLst>
          </p:cNvPr>
          <p:cNvSpPr txBox="1"/>
          <p:nvPr/>
        </p:nvSpPr>
        <p:spPr>
          <a:xfrm>
            <a:off x="12296376" y="8720100"/>
            <a:ext cx="9012082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金融级数据智能</a:t>
            </a:r>
          </a:p>
          <a:p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“</a:t>
            </a: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310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”网商贷，基于</a:t>
            </a: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AI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的共享学习模式的农村贷</a:t>
            </a: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……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5980D1-D1C8-4B4C-B348-CD1CE6DB1662}"/>
              </a:ext>
            </a:extLst>
          </p:cNvPr>
          <p:cNvSpPr/>
          <p:nvPr/>
        </p:nvSpPr>
        <p:spPr>
          <a:xfrm>
            <a:off x="4074253" y="11024097"/>
            <a:ext cx="172342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数字经济时代到来</a:t>
            </a:r>
            <a:r>
              <a:rPr lang="en-US" altLang="zh-CN" sz="5400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=</a:t>
            </a:r>
            <a:r>
              <a:rPr lang="zh-CN" altLang="en-US" sz="5400" dirty="0">
                <a:solidFill>
                  <a:srgbClr val="00A0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无限制交易</a:t>
            </a:r>
            <a:r>
              <a:rPr lang="en-US" altLang="zh-CN" sz="5400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lang="zh-CN" altLang="en-US" sz="5400" dirty="0">
                <a:solidFill>
                  <a:srgbClr val="00A0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无差别服务</a:t>
            </a:r>
            <a:r>
              <a:rPr lang="en-US" altLang="zh-CN" sz="5400" dirty="0">
                <a:solidFill>
                  <a:srgbClr val="FFFF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+</a:t>
            </a:r>
            <a:r>
              <a:rPr lang="zh-CN" altLang="en-US" sz="5400" dirty="0">
                <a:solidFill>
                  <a:srgbClr val="00A0FF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无疆界市场 </a:t>
            </a:r>
            <a:endParaRPr lang="zh-CN" altLang="en-US" sz="48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660950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D49E30-5B73-5149-ADB4-54CEB9EFA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8" y="5377543"/>
            <a:ext cx="18779772" cy="613954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E362E21-9211-2E47-92A8-7103411DB499}"/>
              </a:ext>
            </a:extLst>
          </p:cNvPr>
          <p:cNvSpPr txBox="1">
            <a:spLocks/>
          </p:cNvSpPr>
          <p:nvPr/>
        </p:nvSpPr>
        <p:spPr>
          <a:xfrm>
            <a:off x="1689100" y="1423937"/>
            <a:ext cx="21005800" cy="3393392"/>
          </a:xfrm>
          <a:prstGeom prst="rect">
            <a:avLst/>
          </a:prstGeom>
        </p:spPr>
        <p:txBody>
          <a:bodyPr anchor="ctr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zh-CN" altLang="en-US" dirty="0"/>
              <a:t>压力和挑战</a:t>
            </a:r>
            <a:br>
              <a:rPr lang="en-US" altLang="zh-CN" dirty="0"/>
            </a:br>
            <a:r>
              <a:rPr lang="zh-CN" altLang="en-US" sz="6800" dirty="0"/>
              <a:t>海量数据压力下的服务连续性保障和资损风险监控</a:t>
            </a:r>
            <a:endParaRPr lang="zh-CN" altLang="en-US" sz="7300" dirty="0"/>
          </a:p>
        </p:txBody>
      </p:sp>
    </p:spTree>
    <p:extLst>
      <p:ext uri="{BB962C8B-B14F-4D97-AF65-F5344CB8AC3E}">
        <p14:creationId xmlns:p14="http://schemas.microsoft.com/office/powerpoint/2010/main" val="215053346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64EE66-BCE0-B049-914A-793F8BAE7A9A}"/>
              </a:ext>
            </a:extLst>
          </p:cNvPr>
          <p:cNvSpPr txBox="1">
            <a:spLocks/>
          </p:cNvSpPr>
          <p:nvPr/>
        </p:nvSpPr>
        <p:spPr>
          <a:xfrm>
            <a:off x="1689100" y="1423937"/>
            <a:ext cx="21005800" cy="2538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 fontScale="975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algn="l" hangingPunct="1"/>
            <a:r>
              <a:rPr lang="zh-CN" altLang="en-US" sz="9600" dirty="0"/>
              <a:t>从可用到可靠，再到可信</a:t>
            </a:r>
            <a:endParaRPr lang="en-US" sz="9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952607-202E-F841-9925-A84D3578E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064" y="4479336"/>
            <a:ext cx="2120900" cy="2120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DFC2D-A853-1340-8117-0965C9CA6016}"/>
              </a:ext>
            </a:extLst>
          </p:cNvPr>
          <p:cNvSpPr txBox="1"/>
          <p:nvPr/>
        </p:nvSpPr>
        <p:spPr>
          <a:xfrm>
            <a:off x="3829661" y="7115764"/>
            <a:ext cx="3129062" cy="2410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面向广大小微商户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algn="l"/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310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贷款</a:t>
            </a: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——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3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分钟审核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1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秒钟放款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0</a:t>
            </a:r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人工干预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A7DA24-0EB3-D443-8131-A8E89581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696" y="4478632"/>
            <a:ext cx="2120900" cy="2120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117FF3-5DA0-9C45-AE19-26B072DA267C}"/>
              </a:ext>
            </a:extLst>
          </p:cNvPr>
          <p:cNvSpPr txBox="1"/>
          <p:nvPr/>
        </p:nvSpPr>
        <p:spPr>
          <a:xfrm>
            <a:off x="10707769" y="7115764"/>
            <a:ext cx="2750753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金融级数据智能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62A791-AEC4-3C42-8023-13FA1B6D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6419" y="4478632"/>
            <a:ext cx="2120900" cy="2120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51B69B-17DD-D340-8D23-6657C0F24839}"/>
              </a:ext>
            </a:extLst>
          </p:cNvPr>
          <p:cNvSpPr txBox="1"/>
          <p:nvPr/>
        </p:nvSpPr>
        <p:spPr>
          <a:xfrm>
            <a:off x="17630647" y="6978643"/>
            <a:ext cx="237244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b="0" dirty="0">
                <a:solidFill>
                  <a:schemeClr val="bg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数据安全保护</a:t>
            </a:r>
            <a:endParaRPr lang="en-US" altLang="zh-CN" b="0" dirty="0">
              <a:solidFill>
                <a:schemeClr val="bg1"/>
              </a:solidFill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2815E864-805D-414F-B069-B4BA98411646}"/>
              </a:ext>
            </a:extLst>
          </p:cNvPr>
          <p:cNvSpPr/>
          <p:nvPr/>
        </p:nvSpPr>
        <p:spPr>
          <a:xfrm>
            <a:off x="7652658" y="5049973"/>
            <a:ext cx="1872343" cy="978218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依赖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3" name="Striped Right Arrow 12">
            <a:extLst>
              <a:ext uri="{FF2B5EF4-FFF2-40B4-BE49-F238E27FC236}">
                <a16:creationId xmlns:a16="http://schemas.microsoft.com/office/drawing/2014/main" id="{8F1704FD-6CDB-0245-9BEE-F494E5142546}"/>
              </a:ext>
            </a:extLst>
          </p:cNvPr>
          <p:cNvSpPr/>
          <p:nvPr/>
        </p:nvSpPr>
        <p:spPr>
          <a:xfrm>
            <a:off x="14641291" y="5062854"/>
            <a:ext cx="1872343" cy="978218"/>
          </a:xfrm>
          <a:prstGeom prst="stripedRightArrow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依赖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44788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BF3D6-0877-7849-BA4C-211B90480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9100" y="1736169"/>
            <a:ext cx="21005800" cy="2286000"/>
          </a:xfrm>
        </p:spPr>
        <p:txBody>
          <a:bodyPr/>
          <a:lstStyle/>
          <a:p>
            <a:r>
              <a:rPr lang="zh-CN" altLang="en-US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蚂蚁金服与系统软件</a:t>
            </a:r>
            <a:endParaRPr lang="en-US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4" name="圆形">
            <a:extLst>
              <a:ext uri="{FF2B5EF4-FFF2-40B4-BE49-F238E27FC236}">
                <a16:creationId xmlns:a16="http://schemas.microsoft.com/office/drawing/2014/main" id="{FE05ECD7-54E9-8246-9C74-671ADAF5CB09}"/>
              </a:ext>
            </a:extLst>
          </p:cNvPr>
          <p:cNvSpPr/>
          <p:nvPr/>
        </p:nvSpPr>
        <p:spPr>
          <a:xfrm>
            <a:off x="1814520" y="5027446"/>
            <a:ext cx="5556367" cy="5556367"/>
          </a:xfrm>
          <a:prstGeom prst="ellipse">
            <a:avLst/>
          </a:prstGeom>
          <a:noFill/>
          <a:ln w="25400">
            <a:solidFill>
              <a:schemeClr val="bg1"/>
            </a:solidFill>
            <a:miter lim="400000"/>
          </a:ln>
          <a:effectLst>
            <a:outerShdw blurRad="279400" dist="25400" dir="20513920" rotWithShape="0">
              <a:srgbClr val="FF6A00">
                <a:alpha val="19030"/>
              </a:srgbClr>
            </a:outerShdw>
          </a:effectLst>
        </p:spPr>
        <p:txBody>
          <a:bodyPr lIns="52484" tIns="52484" rIns="52484" bIns="52484" anchor="ctr"/>
          <a:lstStyle/>
          <a:p>
            <a:pPr defTabSz="821531">
              <a:defRPr sz="30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5" name="IT基础设施云化">
            <a:extLst>
              <a:ext uri="{FF2B5EF4-FFF2-40B4-BE49-F238E27FC236}">
                <a16:creationId xmlns:a16="http://schemas.microsoft.com/office/drawing/2014/main" id="{94004C68-D5DE-D24C-BBB0-5C83D0E77580}"/>
              </a:ext>
            </a:extLst>
          </p:cNvPr>
          <p:cNvSpPr txBox="1"/>
          <p:nvPr/>
        </p:nvSpPr>
        <p:spPr>
          <a:xfrm>
            <a:off x="3607442" y="6991962"/>
            <a:ext cx="1970523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>
            <a:spAutoFit/>
          </a:bodyPr>
          <a:lstStyle>
            <a:defPPr>
              <a:defRPr lang="en-US"/>
            </a:defPPr>
            <a:lvl1pPr algn="ctr" defTabSz="495300">
              <a:defRPr sz="4400">
                <a:solidFill>
                  <a:srgbClr val="DCDEE0"/>
                </a:solidFill>
                <a:latin typeface="+mj-ea"/>
                <a:ea typeface="+mj-ea"/>
                <a:cs typeface="AlibabaPuHuiTi-Medium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数据库系统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6" name="矩形 10">
            <a:extLst>
              <a:ext uri="{FF2B5EF4-FFF2-40B4-BE49-F238E27FC236}">
                <a16:creationId xmlns:a16="http://schemas.microsoft.com/office/drawing/2014/main" id="{AA8928C4-C40F-6143-8533-C1A3A06A6E4D}"/>
              </a:ext>
            </a:extLst>
          </p:cNvPr>
          <p:cNvSpPr txBox="1"/>
          <p:nvPr/>
        </p:nvSpPr>
        <p:spPr>
          <a:xfrm>
            <a:off x="3038247" y="8574847"/>
            <a:ext cx="3108912" cy="78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431" tIns="27431" rIns="27431" bIns="27431">
            <a:spAutoFit/>
          </a:bodyPr>
          <a:lstStyle>
            <a:lvl1pPr defTabSz="458610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 algn="ctr" defTabSz="457200">
              <a:lnSpc>
                <a:spcPct val="125000"/>
              </a:lnSpc>
            </a:pP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在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TPC-C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评测中打破</a:t>
            </a: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Oracle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多年来的垄断</a:t>
            </a:r>
            <a:endParaRPr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" name="低成本高性能高可用">
            <a:extLst>
              <a:ext uri="{FF2B5EF4-FFF2-40B4-BE49-F238E27FC236}">
                <a16:creationId xmlns:a16="http://schemas.microsoft.com/office/drawing/2014/main" id="{BAA369F7-9283-DC4C-B60B-007EF09A3C20}"/>
              </a:ext>
            </a:extLst>
          </p:cNvPr>
          <p:cNvSpPr txBox="1"/>
          <p:nvPr/>
        </p:nvSpPr>
        <p:spPr>
          <a:xfrm>
            <a:off x="3201379" y="6225834"/>
            <a:ext cx="2782649" cy="51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 anchor="ctr">
            <a:spAutoFit/>
          </a:bodyPr>
          <a:lstStyle>
            <a:lvl1pPr defTabSz="458610">
              <a:defRPr sz="300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algn="ctr" defTabSz="495300"/>
            <a:r>
              <a:rPr lang="en-US" altLang="zh-CN" dirty="0" err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AlibabaPuHuiTi-Medium"/>
              </a:rPr>
              <a:t>OceanBase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AlibabaPuHuiTi-Medium"/>
            </a:endParaRPr>
          </a:p>
        </p:txBody>
      </p:sp>
      <p:sp>
        <p:nvSpPr>
          <p:cNvPr id="9" name="圆形">
            <a:extLst>
              <a:ext uri="{FF2B5EF4-FFF2-40B4-BE49-F238E27FC236}">
                <a16:creationId xmlns:a16="http://schemas.microsoft.com/office/drawing/2014/main" id="{FC1AA91A-711D-DF48-98A5-22E570DE7839}"/>
              </a:ext>
            </a:extLst>
          </p:cNvPr>
          <p:cNvSpPr/>
          <p:nvPr/>
        </p:nvSpPr>
        <p:spPr>
          <a:xfrm>
            <a:off x="6912468" y="5027446"/>
            <a:ext cx="5556367" cy="5556367"/>
          </a:xfrm>
          <a:prstGeom prst="ellipse">
            <a:avLst/>
          </a:prstGeom>
          <a:noFill/>
          <a:ln w="25400">
            <a:solidFill>
              <a:schemeClr val="bg1"/>
            </a:solidFill>
            <a:miter lim="400000"/>
          </a:ln>
          <a:effectLst>
            <a:outerShdw blurRad="279400" dist="25400" dir="20513920" rotWithShape="0">
              <a:srgbClr val="FF6A00">
                <a:alpha val="19030"/>
              </a:srgbClr>
            </a:outerShdw>
          </a:effectLst>
        </p:spPr>
        <p:txBody>
          <a:bodyPr lIns="52484" tIns="52484" rIns="52484" bIns="52484" anchor="ctr"/>
          <a:lstStyle/>
          <a:p>
            <a:pPr defTabSz="821531">
              <a:defRPr sz="30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10" name="核心技术互联网化">
            <a:extLst>
              <a:ext uri="{FF2B5EF4-FFF2-40B4-BE49-F238E27FC236}">
                <a16:creationId xmlns:a16="http://schemas.microsoft.com/office/drawing/2014/main" id="{621FC724-8802-3E4C-9D28-9682D9436C1A}"/>
              </a:ext>
            </a:extLst>
          </p:cNvPr>
          <p:cNvSpPr txBox="1"/>
          <p:nvPr/>
        </p:nvSpPr>
        <p:spPr>
          <a:xfrm>
            <a:off x="18583828" y="6991962"/>
            <a:ext cx="2605439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>
            <a:spAutoFit/>
          </a:bodyPr>
          <a:lstStyle>
            <a:defPPr>
              <a:defRPr lang="en-US"/>
            </a:defPPr>
            <a:lvl1pPr algn="ctr" defTabSz="495300">
              <a:defRPr sz="4400">
                <a:solidFill>
                  <a:srgbClr val="DCDEE0"/>
                </a:solidFill>
                <a:latin typeface="+mj-ea"/>
                <a:ea typeface="+mj-ea"/>
                <a:cs typeface="AlibabaPuHuiTi-Medium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安全容器技术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1" name="矩形 11">
            <a:extLst>
              <a:ext uri="{FF2B5EF4-FFF2-40B4-BE49-F238E27FC236}">
                <a16:creationId xmlns:a16="http://schemas.microsoft.com/office/drawing/2014/main" id="{F8D8C470-8D39-4441-8B3E-E435A65D1F2D}"/>
              </a:ext>
            </a:extLst>
          </p:cNvPr>
          <p:cNvSpPr txBox="1"/>
          <p:nvPr/>
        </p:nvSpPr>
        <p:spPr>
          <a:xfrm>
            <a:off x="18583828" y="8574847"/>
            <a:ext cx="2605439" cy="4040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431" tIns="27431" rIns="27431" bIns="27431">
            <a:spAutoFit/>
          </a:bodyPr>
          <a:lstStyle>
            <a:lvl1pPr defTabSz="458610">
              <a:lnSpc>
                <a:spcPct val="70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lvl1pPr>
          </a:lstStyle>
          <a:p>
            <a:pPr algn="ctr" defTabSz="457200">
              <a:lnSpc>
                <a:spcPct val="125000"/>
              </a:lnSpc>
            </a:pPr>
            <a:r>
              <a:rPr lang="en-US" altLang="zh-CN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OpenStack</a:t>
            </a:r>
            <a:r>
              <a:rPr lang="zh-CN" altLang="en-US" dirty="0">
                <a:solidFill>
                  <a:schemeClr val="bg1"/>
                </a:solidFill>
                <a:latin typeface="+mn-ea"/>
                <a:ea typeface="+mn-ea"/>
                <a:cs typeface="+mn-cs"/>
              </a:rPr>
              <a:t>顶级项目</a:t>
            </a:r>
            <a:endParaRPr dirty="0">
              <a:solidFill>
                <a:schemeClr val="bg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2" name="敏捷创新快">
            <a:extLst>
              <a:ext uri="{FF2B5EF4-FFF2-40B4-BE49-F238E27FC236}">
                <a16:creationId xmlns:a16="http://schemas.microsoft.com/office/drawing/2014/main" id="{A7699430-0CCE-FD47-8E38-F68E133617E9}"/>
              </a:ext>
            </a:extLst>
          </p:cNvPr>
          <p:cNvSpPr txBox="1"/>
          <p:nvPr/>
        </p:nvSpPr>
        <p:spPr>
          <a:xfrm>
            <a:off x="18083547" y="6225834"/>
            <a:ext cx="3606001" cy="51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 anchor="ctr">
            <a:spAutoFit/>
          </a:bodyPr>
          <a:lstStyle>
            <a:lvl1pPr defTabSz="458610">
              <a:defRPr sz="300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algn="ctr" defTabSz="495300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AlibabaPuHuiTi-Medium"/>
              </a:rPr>
              <a:t>Kata Containers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AlibabaPuHuiTi-Medium"/>
            </a:endParaRPr>
          </a:p>
        </p:txBody>
      </p:sp>
      <p:sp>
        <p:nvSpPr>
          <p:cNvPr id="14" name="圆形">
            <a:extLst>
              <a:ext uri="{FF2B5EF4-FFF2-40B4-BE49-F238E27FC236}">
                <a16:creationId xmlns:a16="http://schemas.microsoft.com/office/drawing/2014/main" id="{E3D0B19D-E649-BC4E-9D7C-999DA9D7C572}"/>
              </a:ext>
            </a:extLst>
          </p:cNvPr>
          <p:cNvSpPr/>
          <p:nvPr/>
        </p:nvSpPr>
        <p:spPr>
          <a:xfrm>
            <a:off x="12010416" y="5027446"/>
            <a:ext cx="5556367" cy="5556367"/>
          </a:xfrm>
          <a:prstGeom prst="ellipse">
            <a:avLst/>
          </a:prstGeom>
          <a:noFill/>
          <a:ln w="25400">
            <a:solidFill>
              <a:schemeClr val="bg1"/>
            </a:solidFill>
            <a:miter lim="400000"/>
          </a:ln>
          <a:effectLst>
            <a:outerShdw blurRad="279400" dist="25400" dir="20513920" rotWithShape="0">
              <a:srgbClr val="FF6A00">
                <a:alpha val="19030"/>
              </a:srgbClr>
            </a:outerShdw>
          </a:effectLst>
        </p:spPr>
        <p:txBody>
          <a:bodyPr lIns="52484" tIns="52484" rIns="52484" bIns="52484" anchor="ctr"/>
          <a:lstStyle/>
          <a:p>
            <a:pPr defTabSz="821531">
              <a:defRPr sz="30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15" name="应用数据化，智能化">
            <a:extLst>
              <a:ext uri="{FF2B5EF4-FFF2-40B4-BE49-F238E27FC236}">
                <a16:creationId xmlns:a16="http://schemas.microsoft.com/office/drawing/2014/main" id="{624EFE1A-5188-3147-9C8C-CA5D64DE3872}"/>
              </a:ext>
            </a:extLst>
          </p:cNvPr>
          <p:cNvSpPr txBox="1"/>
          <p:nvPr/>
        </p:nvSpPr>
        <p:spPr>
          <a:xfrm>
            <a:off x="13110553" y="6991962"/>
            <a:ext cx="3356092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>
            <a:spAutoFit/>
          </a:bodyPr>
          <a:lstStyle>
            <a:lvl1pPr defTabSz="458610">
              <a:defRPr>
                <a:solidFill>
                  <a:srgbClr val="53585F"/>
                </a:solidFill>
                <a:latin typeface="AlibabaPuHuiTi-Medium"/>
                <a:ea typeface="AlibabaPuHuiTi-Medium"/>
                <a:cs typeface="AlibabaPuHuiTi-Medium"/>
                <a:sym typeface="AlibabaPuHuiTi-Medium"/>
              </a:defRPr>
            </a:lvl1pPr>
          </a:lstStyle>
          <a:p>
            <a:pPr algn="ctr" defTabSz="495300"/>
            <a:r>
              <a:rPr lang="zh-CN" altLang="en-US" sz="440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大规模云原生实践</a:t>
            </a:r>
            <a:endParaRPr sz="440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16" name="矩形 12">
            <a:extLst>
              <a:ext uri="{FF2B5EF4-FFF2-40B4-BE49-F238E27FC236}">
                <a16:creationId xmlns:a16="http://schemas.microsoft.com/office/drawing/2014/main" id="{11C5F451-2592-4744-9E6C-BD9475D7B46A}"/>
              </a:ext>
            </a:extLst>
          </p:cNvPr>
          <p:cNvSpPr txBox="1"/>
          <p:nvPr/>
        </p:nvSpPr>
        <p:spPr>
          <a:xfrm>
            <a:off x="12970975" y="8574847"/>
            <a:ext cx="3635249" cy="78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431" tIns="27431" rIns="27431" bIns="27431">
            <a:spAutoFit/>
          </a:bodyPr>
          <a:lstStyle/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双十一核心链路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Mesh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化</a:t>
            </a:r>
            <a:endParaRPr lang="en-US" altLang="zh-CN" sz="2000" dirty="0">
              <a:solidFill>
                <a:schemeClr val="bg1"/>
              </a:solidFill>
              <a:latin typeface="+mn-ea"/>
              <a:sym typeface="Alibaba Sans"/>
            </a:endParaRPr>
          </a:p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Kubernetes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大规模生产</a:t>
            </a:r>
            <a:endParaRPr sz="2000" dirty="0">
              <a:solidFill>
                <a:schemeClr val="bg1"/>
              </a:solidFill>
              <a:latin typeface="+mn-ea"/>
              <a:sym typeface="Alibaba Sans"/>
            </a:endParaRPr>
          </a:p>
        </p:txBody>
      </p:sp>
      <p:sp>
        <p:nvSpPr>
          <p:cNvPr id="17" name="数字化转型的最短路径">
            <a:extLst>
              <a:ext uri="{FF2B5EF4-FFF2-40B4-BE49-F238E27FC236}">
                <a16:creationId xmlns:a16="http://schemas.microsoft.com/office/drawing/2014/main" id="{ACBA0DFF-9BD1-7445-B8A3-08A23804A5E6}"/>
              </a:ext>
            </a:extLst>
          </p:cNvPr>
          <p:cNvSpPr txBox="1"/>
          <p:nvPr/>
        </p:nvSpPr>
        <p:spPr>
          <a:xfrm>
            <a:off x="13245739" y="6225834"/>
            <a:ext cx="3085720" cy="51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 anchor="ctr">
            <a:spAutoFit/>
          </a:bodyPr>
          <a:lstStyle>
            <a:lvl1pPr defTabSz="458610">
              <a:defRPr sz="300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algn="ctr" defTabSz="495300"/>
            <a:r>
              <a:rPr lang="en-US" altLang="zh-CN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AlibabaPuHuiTi-Medium"/>
              </a:rPr>
              <a:t>SOFA Mesh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AlibabaPuHuiTi-Medium"/>
            </a:endParaRPr>
          </a:p>
        </p:txBody>
      </p:sp>
      <p:sp>
        <p:nvSpPr>
          <p:cNvPr id="19" name="圆形">
            <a:extLst>
              <a:ext uri="{FF2B5EF4-FFF2-40B4-BE49-F238E27FC236}">
                <a16:creationId xmlns:a16="http://schemas.microsoft.com/office/drawing/2014/main" id="{67E6F02A-1FD2-8147-A7E5-2AE95879D16B}"/>
              </a:ext>
            </a:extLst>
          </p:cNvPr>
          <p:cNvSpPr/>
          <p:nvPr/>
        </p:nvSpPr>
        <p:spPr>
          <a:xfrm>
            <a:off x="17108364" y="5027446"/>
            <a:ext cx="5556367" cy="5556367"/>
          </a:xfrm>
          <a:prstGeom prst="ellipse">
            <a:avLst/>
          </a:prstGeom>
          <a:noFill/>
          <a:ln w="25400">
            <a:solidFill>
              <a:schemeClr val="bg1"/>
            </a:solidFill>
            <a:miter lim="400000"/>
          </a:ln>
          <a:effectLst>
            <a:outerShdw blurRad="279400" dist="25400" dir="20513920" rotWithShape="0">
              <a:srgbClr val="FF6A00">
                <a:alpha val="19030"/>
              </a:srgbClr>
            </a:outerShdw>
          </a:effectLst>
        </p:spPr>
        <p:txBody>
          <a:bodyPr lIns="52484" tIns="52484" rIns="52484" bIns="52484" anchor="ctr"/>
          <a:lstStyle/>
          <a:p>
            <a:pPr defTabSz="821531">
              <a:defRPr sz="3000">
                <a:solidFill>
                  <a:srgbClr val="5E5E5E"/>
                </a:solidFill>
              </a:defRPr>
            </a:pPr>
            <a:endParaRPr/>
          </a:p>
        </p:txBody>
      </p:sp>
      <p:sp>
        <p:nvSpPr>
          <p:cNvPr id="20" name="应用数据化，智能化">
            <a:extLst>
              <a:ext uri="{FF2B5EF4-FFF2-40B4-BE49-F238E27FC236}">
                <a16:creationId xmlns:a16="http://schemas.microsoft.com/office/drawing/2014/main" id="{ADFCD982-E0AB-AD48-AEFF-B2F30D21011B}"/>
              </a:ext>
            </a:extLst>
          </p:cNvPr>
          <p:cNvSpPr txBox="1"/>
          <p:nvPr/>
        </p:nvSpPr>
        <p:spPr>
          <a:xfrm>
            <a:off x="8435234" y="6991962"/>
            <a:ext cx="2510835" cy="141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>
            <a:spAutoFit/>
          </a:bodyPr>
          <a:lstStyle>
            <a:defPPr>
              <a:defRPr lang="en-US"/>
            </a:defPPr>
            <a:lvl1pPr algn="ctr" defTabSz="495300">
              <a:defRPr sz="4400">
                <a:solidFill>
                  <a:srgbClr val="DCDEE0"/>
                </a:solidFill>
                <a:latin typeface="+mj-ea"/>
                <a:ea typeface="+mj-ea"/>
                <a:cs typeface="AlibabaPuHuiTi-Medium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安全计算前沿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</a:endParaRPr>
          </a:p>
        </p:txBody>
      </p:sp>
      <p:sp>
        <p:nvSpPr>
          <p:cNvPr id="21" name="矩形 12">
            <a:extLst>
              <a:ext uri="{FF2B5EF4-FFF2-40B4-BE49-F238E27FC236}">
                <a16:creationId xmlns:a16="http://schemas.microsoft.com/office/drawing/2014/main" id="{FB094E29-FE90-C947-B60C-813D0331873E}"/>
              </a:ext>
            </a:extLst>
          </p:cNvPr>
          <p:cNvSpPr txBox="1"/>
          <p:nvPr/>
        </p:nvSpPr>
        <p:spPr>
          <a:xfrm>
            <a:off x="7552167" y="8574847"/>
            <a:ext cx="4137389" cy="78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7431" tIns="27431" rIns="27431" bIns="27431">
            <a:spAutoFit/>
          </a:bodyPr>
          <a:lstStyle/>
          <a:p>
            <a:pPr algn="ctr">
              <a:lnSpc>
                <a:spcPct val="125000"/>
              </a:lnSpc>
              <a:defRPr sz="2000">
                <a:solidFill>
                  <a:srgbClr val="53585F"/>
                </a:solidFill>
                <a:latin typeface="Alibaba Sans"/>
                <a:ea typeface="Alibaba Sans"/>
                <a:cs typeface="Alibaba Sans"/>
                <a:sym typeface="Alibaba Sans"/>
              </a:defRPr>
            </a:pP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一分钟益智</a:t>
            </a:r>
            <a:r>
              <a:rPr lang="en-US" altLang="zh-CN" sz="2000" dirty="0" err="1">
                <a:solidFill>
                  <a:schemeClr val="bg1"/>
                </a:solidFill>
                <a:latin typeface="+mn-ea"/>
                <a:sym typeface="Alibaba Sans"/>
              </a:rPr>
              <a:t>Tensorflow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Lite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进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SGX</a:t>
            </a:r>
            <a:b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</a:b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ASPLOS 2020 (</a:t>
            </a:r>
            <a:r>
              <a:rPr lang="zh-CN" altLang="en-US" sz="2000" dirty="0">
                <a:solidFill>
                  <a:schemeClr val="bg1"/>
                </a:solidFill>
                <a:latin typeface="+mn-ea"/>
                <a:sym typeface="Alibaba Sans"/>
              </a:rPr>
              <a:t>清华合作</a:t>
            </a:r>
            <a:r>
              <a:rPr lang="en-US" altLang="zh-CN" sz="2000" dirty="0">
                <a:solidFill>
                  <a:schemeClr val="bg1"/>
                </a:solidFill>
                <a:latin typeface="+mn-ea"/>
                <a:sym typeface="Alibaba Sans"/>
              </a:rPr>
              <a:t>)</a:t>
            </a:r>
            <a:endParaRPr sz="2000" dirty="0">
              <a:solidFill>
                <a:schemeClr val="bg1"/>
              </a:solidFill>
              <a:latin typeface="+mn-ea"/>
              <a:sym typeface="Alibaba Sans"/>
            </a:endParaRPr>
          </a:p>
        </p:txBody>
      </p:sp>
      <p:sp>
        <p:nvSpPr>
          <p:cNvPr id="22" name="数字化转型的最短路径">
            <a:extLst>
              <a:ext uri="{FF2B5EF4-FFF2-40B4-BE49-F238E27FC236}">
                <a16:creationId xmlns:a16="http://schemas.microsoft.com/office/drawing/2014/main" id="{2BBDB7ED-45A7-1747-8C71-544D9ECC8423}"/>
              </a:ext>
            </a:extLst>
          </p:cNvPr>
          <p:cNvSpPr txBox="1"/>
          <p:nvPr/>
        </p:nvSpPr>
        <p:spPr>
          <a:xfrm>
            <a:off x="8147791" y="6225834"/>
            <a:ext cx="3085720" cy="51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8222" tIns="28222" rIns="28222" bIns="28222" anchor="ctr">
            <a:spAutoFit/>
          </a:bodyPr>
          <a:lstStyle>
            <a:lvl1pPr defTabSz="458610">
              <a:defRPr sz="3000">
                <a:solidFill>
                  <a:srgbClr val="53585F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algn="ctr" defTabSz="495300"/>
            <a:r>
              <a:rPr lang="en-US" altLang="zh-CN" dirty="0" err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sym typeface="AlibabaPuHuiTi-Medium"/>
              </a:rPr>
              <a:t>Occlum</a:t>
            </a:r>
            <a:endParaRPr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sym typeface="AlibabaPuHuiTi-Medium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C170A37-EF01-BA44-A305-E0F7F466F484}"/>
              </a:ext>
            </a:extLst>
          </p:cNvPr>
          <p:cNvSpPr txBox="1">
            <a:spLocks/>
          </p:cNvSpPr>
          <p:nvPr/>
        </p:nvSpPr>
        <p:spPr>
          <a:xfrm>
            <a:off x="6147159" y="11430643"/>
            <a:ext cx="11853694" cy="703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40000" lnSpcReduction="20000"/>
          </a:bodyPr>
          <a:lstStyle>
            <a:lvl1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chemeClr val="bg1"/>
                </a:solidFill>
                <a:uFillTx/>
                <a:latin typeface="Alibaba PuHuiTi" pitchFamily="18" charset="-122"/>
                <a:ea typeface="Alibaba PuHuiTi" pitchFamily="18" charset="-122"/>
                <a:cs typeface="Alibaba PuHuiTi" pitchFamily="18" charset="-122"/>
                <a:sym typeface="Helvetica Neue Medium"/>
              </a:defRPr>
            </a:lvl1pPr>
            <a:lvl2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2pPr>
            <a:lvl3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3pPr>
            <a:lvl4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4pPr>
            <a:lvl5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5pPr>
            <a:lvl6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6pPr>
            <a:lvl7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7pPr>
            <a:lvl8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8pPr>
            <a:lvl9pPr marL="0" marR="0" indent="0" algn="ctr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 Medium"/>
              </a:defRPr>
            </a:lvl9pPr>
          </a:lstStyle>
          <a:p>
            <a:pPr hangingPunct="1"/>
            <a:r>
              <a:rPr lang="zh-CN" altLang="en-US"/>
              <a:t>以金融为场景，以开源为基石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3438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75FDA-5317-7242-8007-B460A8B9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128" y="3839289"/>
            <a:ext cx="13431157" cy="5340350"/>
          </a:xfrm>
        </p:spPr>
        <p:txBody>
          <a:bodyPr>
            <a:normAutofit/>
          </a:bodyPr>
          <a:lstStyle/>
          <a:p>
            <a:pPr algn="l"/>
            <a:r>
              <a:rPr lang="zh-CN" altLang="en-US" sz="11500" dirty="0">
                <a:latin typeface="阿里巴巴普惠体" panose="00020600040101010101" pitchFamily="18" charset="-122"/>
                <a:ea typeface="阿里巴巴普惠体" panose="00020600040101010101" pitchFamily="18" charset="-122"/>
              </a:rPr>
              <a:t>系统软件是一种手段，不是目的</a:t>
            </a:r>
            <a:endParaRPr lang="en-US" sz="13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0D9D1E-BA59-714A-8109-CF1BD4F4F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93"/>
          <a:stretch/>
        </p:blipFill>
        <p:spPr>
          <a:xfrm>
            <a:off x="15904029" y="1405424"/>
            <a:ext cx="6577129" cy="11047311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0DFC674-A55F-E742-B52E-A1C51A06CED8}"/>
              </a:ext>
            </a:extLst>
          </p:cNvPr>
          <p:cNvSpPr/>
          <p:nvPr/>
        </p:nvSpPr>
        <p:spPr>
          <a:xfrm>
            <a:off x="1591127" y="8690955"/>
            <a:ext cx="1343115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System</a:t>
            </a:r>
            <a:r>
              <a:rPr lang="zh-CN" altLang="en-US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 </a:t>
            </a:r>
            <a:r>
              <a:rPr lang="en-US" altLang="zh-CN" sz="6600" b="0" dirty="0">
                <a:solidFill>
                  <a:schemeClr val="bg1"/>
                </a:solidFill>
                <a:latin typeface="Alibaba Sans" panose="020B0503020203040204" pitchFamily="34" charset="0"/>
                <a:cs typeface="Alibaba Sans" panose="020B0503020203040204" pitchFamily="34" charset="0"/>
              </a:rPr>
              <a:t>software is the stepping stone, not the goal</a:t>
            </a:r>
          </a:p>
        </p:txBody>
      </p:sp>
    </p:spTree>
    <p:extLst>
      <p:ext uri="{BB962C8B-B14F-4D97-AF65-F5344CB8AC3E}">
        <p14:creationId xmlns:p14="http://schemas.microsoft.com/office/powerpoint/2010/main" val="45900838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FB91FB-37DA-0641-A249-49804F436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5088" y="1373510"/>
            <a:ext cx="21005800" cy="2286000"/>
          </a:xfrm>
        </p:spPr>
        <p:txBody>
          <a:bodyPr>
            <a:normAutofit/>
          </a:bodyPr>
          <a:lstStyle/>
          <a:p>
            <a:r>
              <a:rPr kumimoji="1" lang="en-US" altLang="zh-CN" sz="8800" dirty="0">
                <a:latin typeface="+mj-lt"/>
              </a:rPr>
              <a:t>Case</a:t>
            </a:r>
            <a:r>
              <a:rPr kumimoji="1" lang="zh-CN" altLang="en-US" sz="8800" dirty="0">
                <a:latin typeface="+mj-lt"/>
              </a:rPr>
              <a:t> </a:t>
            </a:r>
            <a:r>
              <a:rPr kumimoji="1" lang="en-US" altLang="zh-CN" sz="8800" dirty="0">
                <a:latin typeface="+mj-lt"/>
              </a:rPr>
              <a:t>Study</a:t>
            </a:r>
            <a:r>
              <a:rPr kumimoji="1" lang="zh-CN" altLang="en-US" sz="8800" dirty="0">
                <a:latin typeface="+mj-lt"/>
              </a:rPr>
              <a:t> </a:t>
            </a:r>
            <a:r>
              <a:rPr kumimoji="1" lang="en-US" altLang="zh-CN" sz="8800" dirty="0">
                <a:latin typeface="+mj-lt"/>
              </a:rPr>
              <a:t>1:</a:t>
            </a:r>
            <a:r>
              <a:rPr kumimoji="1" lang="zh-CN" altLang="en-US" sz="8800" dirty="0">
                <a:latin typeface="+mj-lt"/>
              </a:rPr>
              <a:t> 容器化之后的问题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700C1A1-A723-1445-8147-E83F4FC84B4A}"/>
              </a:ext>
            </a:extLst>
          </p:cNvPr>
          <p:cNvGrpSpPr/>
          <p:nvPr/>
        </p:nvGrpSpPr>
        <p:grpSpPr>
          <a:xfrm>
            <a:off x="2702238" y="3657600"/>
            <a:ext cx="18979524" cy="8710549"/>
            <a:chOff x="3715376" y="5007466"/>
            <a:chExt cx="11832472" cy="4769883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0044C0-A46B-DB41-A050-F88D1C9924FD}"/>
                </a:ext>
              </a:extLst>
            </p:cNvPr>
            <p:cNvSpPr/>
            <p:nvPr/>
          </p:nvSpPr>
          <p:spPr>
            <a:xfrm>
              <a:off x="4900867" y="6634560"/>
              <a:ext cx="1160899" cy="51381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2DA8258-1345-3640-BA06-349A0C6F45B7}"/>
                </a:ext>
              </a:extLst>
            </p:cNvPr>
            <p:cNvSpPr/>
            <p:nvPr/>
          </p:nvSpPr>
          <p:spPr>
            <a:xfrm>
              <a:off x="6237358" y="6646135"/>
              <a:ext cx="1131094" cy="5000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1BA0F3D-3C3E-EE45-B8C1-D38B12D9F793}"/>
                </a:ext>
              </a:extLst>
            </p:cNvPr>
            <p:cNvSpPr/>
            <p:nvPr/>
          </p:nvSpPr>
          <p:spPr>
            <a:xfrm>
              <a:off x="8875317" y="7590935"/>
              <a:ext cx="2448272" cy="587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Linux</a:t>
              </a:r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D35F735-1E33-7C42-AA67-51BEE26EDF2B}"/>
                </a:ext>
              </a:extLst>
            </p:cNvPr>
            <p:cNvSpPr/>
            <p:nvPr/>
          </p:nvSpPr>
          <p:spPr>
            <a:xfrm>
              <a:off x="4900868" y="7590935"/>
              <a:ext cx="2448272" cy="58732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Linux</a:t>
              </a:r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内核</a:t>
              </a:r>
              <a:r>
                <a:rPr lang="en-US" altLang="zh-CN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/KVM</a:t>
              </a:r>
              <a:endParaRPr lang="zh-CN" altLang="en-US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359BEA6-AE7C-E04F-8A26-4AAF0B45FAD2}"/>
                </a:ext>
              </a:extLst>
            </p:cNvPr>
            <p:cNvSpPr/>
            <p:nvPr/>
          </p:nvSpPr>
          <p:spPr>
            <a:xfrm>
              <a:off x="4900868" y="5849745"/>
              <a:ext cx="1145996" cy="129044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sz="32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  <a:p>
              <a:pPr algn="ctr"/>
              <a:endParaRPr lang="zh-CN" altLang="en-US" sz="32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3326279-B650-BC45-B1DE-8F211F47D7E0}"/>
                </a:ext>
              </a:extLst>
            </p:cNvPr>
            <p:cNvSpPr txBox="1"/>
            <p:nvPr/>
          </p:nvSpPr>
          <p:spPr>
            <a:xfrm>
              <a:off x="3715376" y="5007466"/>
              <a:ext cx="1753648" cy="8089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虚拟化和独立内核保证了强隔离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8C84588-B087-F64E-835E-321000D321AC}"/>
                </a:ext>
              </a:extLst>
            </p:cNvPr>
            <p:cNvSpPr/>
            <p:nvPr/>
          </p:nvSpPr>
          <p:spPr>
            <a:xfrm>
              <a:off x="6222456" y="5849745"/>
              <a:ext cx="1145996" cy="1290448"/>
            </a:xfrm>
            <a:prstGeom prst="rect">
              <a:avLst/>
            </a:prstGeom>
            <a:noFill/>
            <a:ln>
              <a:solidFill>
                <a:schemeClr val="accent5">
                  <a:lumMod val="50000"/>
                </a:schemeClr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sz="3200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sz="32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  <a:p>
              <a:pPr algn="ctr"/>
              <a:endParaRPr lang="zh-CN" altLang="en-US" sz="3200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FFDF34F-2EF4-9943-A73A-2506CAE3F389}"/>
                </a:ext>
              </a:extLst>
            </p:cNvPr>
            <p:cNvSpPr/>
            <p:nvPr/>
          </p:nvSpPr>
          <p:spPr>
            <a:xfrm>
              <a:off x="8875317" y="5849745"/>
              <a:ext cx="1145996" cy="129044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387A3D2-11A3-B84D-822F-7116DBDCF4ED}"/>
                </a:ext>
              </a:extLst>
            </p:cNvPr>
            <p:cNvSpPr/>
            <p:nvPr/>
          </p:nvSpPr>
          <p:spPr>
            <a:xfrm>
              <a:off x="10182002" y="5849745"/>
              <a:ext cx="1145996" cy="129044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应用程序</a:t>
              </a:r>
              <a:endParaRPr lang="en-US" altLang="zh-CN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cxnSp>
          <p:nvCxnSpPr>
            <p:cNvPr id="12" name="直线箭头连接符 11">
              <a:extLst>
                <a:ext uri="{FF2B5EF4-FFF2-40B4-BE49-F238E27FC236}">
                  <a16:creationId xmlns:a16="http://schemas.microsoft.com/office/drawing/2014/main" id="{109D7690-F351-AF43-A18D-2141CFC6D0DE}"/>
                </a:ext>
              </a:extLst>
            </p:cNvPr>
            <p:cNvCxnSpPr>
              <a:cxnSpLocks/>
              <a:stCxn id="6" idx="2"/>
              <a:endCxn id="5" idx="1"/>
            </p:cNvCxnSpPr>
            <p:nvPr/>
          </p:nvCxnSpPr>
          <p:spPr>
            <a:xfrm>
              <a:off x="4592200" y="5816449"/>
              <a:ext cx="308668" cy="67852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13" name="图示 12">
              <a:extLst>
                <a:ext uri="{FF2B5EF4-FFF2-40B4-BE49-F238E27FC236}">
                  <a16:creationId xmlns:a16="http://schemas.microsoft.com/office/drawing/2014/main" id="{5591CEC4-3733-F647-8138-F4748E378034}"/>
                </a:ext>
              </a:extLst>
            </p:cNvPr>
            <p:cNvGraphicFramePr/>
            <p:nvPr>
              <p:extLst/>
            </p:nvPr>
          </p:nvGraphicFramePr>
          <p:xfrm>
            <a:off x="12404090" y="5818909"/>
            <a:ext cx="2447798" cy="26425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14" name="内容占位符 26">
              <a:extLst>
                <a:ext uri="{FF2B5EF4-FFF2-40B4-BE49-F238E27FC236}">
                  <a16:creationId xmlns:a16="http://schemas.microsoft.com/office/drawing/2014/main" id="{6C7E3079-15E7-DE41-AB78-33E919E27C43}"/>
                </a:ext>
              </a:extLst>
            </p:cNvPr>
            <p:cNvGraphicFramePr>
              <a:graphicFrameLocks/>
            </p:cNvGraphicFramePr>
            <p:nvPr>
              <p:extLst/>
            </p:nvPr>
          </p:nvGraphicFramePr>
          <p:xfrm>
            <a:off x="4900868" y="8662461"/>
            <a:ext cx="6989901" cy="6704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71C4EC54-FFB5-044E-844A-14E9C8D8D8EB}"/>
                </a:ext>
              </a:extLst>
            </p:cNvPr>
            <p:cNvCxnSpPr/>
            <p:nvPr/>
          </p:nvCxnSpPr>
          <p:spPr>
            <a:xfrm>
              <a:off x="8902312" y="8391957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B8924A4-8813-8F40-A0F6-870DEECCA877}"/>
                </a:ext>
              </a:extLst>
            </p:cNvPr>
            <p:cNvSpPr/>
            <p:nvPr/>
          </p:nvSpPr>
          <p:spPr>
            <a:xfrm>
              <a:off x="9801042" y="8232924"/>
              <a:ext cx="596821" cy="303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硬件</a:t>
              </a:r>
            </a:p>
          </p:txBody>
        </p: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8A534AB6-CF1B-F64D-8616-91FD3B8707C9}"/>
                </a:ext>
              </a:extLst>
            </p:cNvPr>
            <p:cNvCxnSpPr/>
            <p:nvPr/>
          </p:nvCxnSpPr>
          <p:spPr>
            <a:xfrm>
              <a:off x="4902937" y="8374772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19F6B61-84DC-2D48-A3CE-839CFF150D9B}"/>
                </a:ext>
              </a:extLst>
            </p:cNvPr>
            <p:cNvSpPr/>
            <p:nvPr/>
          </p:nvSpPr>
          <p:spPr>
            <a:xfrm>
              <a:off x="5801666" y="8215739"/>
              <a:ext cx="596821" cy="303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硬件</a:t>
              </a:r>
            </a:p>
          </p:txBody>
        </p:sp>
        <p:cxnSp>
          <p:nvCxnSpPr>
            <p:cNvPr id="19" name="直线连接符 18">
              <a:extLst>
                <a:ext uri="{FF2B5EF4-FFF2-40B4-BE49-F238E27FC236}">
                  <a16:creationId xmlns:a16="http://schemas.microsoft.com/office/drawing/2014/main" id="{A35F52AF-2B1B-7B46-A481-2D2AA3B65FF9}"/>
                </a:ext>
              </a:extLst>
            </p:cNvPr>
            <p:cNvCxnSpPr/>
            <p:nvPr/>
          </p:nvCxnSpPr>
          <p:spPr>
            <a:xfrm>
              <a:off x="8877254" y="7343691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E2C8FA2-5D2A-D54B-9C9E-F3FD8F96F0D3}"/>
                </a:ext>
              </a:extLst>
            </p:cNvPr>
            <p:cNvSpPr/>
            <p:nvPr/>
          </p:nvSpPr>
          <p:spPr>
            <a:xfrm>
              <a:off x="9535139" y="7184658"/>
              <a:ext cx="1078516" cy="303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系统调用</a:t>
              </a:r>
            </a:p>
          </p:txBody>
        </p:sp>
        <p:cxnSp>
          <p:nvCxnSpPr>
            <p:cNvPr id="21" name="直线连接符 20">
              <a:extLst>
                <a:ext uri="{FF2B5EF4-FFF2-40B4-BE49-F238E27FC236}">
                  <a16:creationId xmlns:a16="http://schemas.microsoft.com/office/drawing/2014/main" id="{5B6A5133-51D7-C24E-9BC4-4618D2EF445B}"/>
                </a:ext>
              </a:extLst>
            </p:cNvPr>
            <p:cNvCxnSpPr/>
            <p:nvPr/>
          </p:nvCxnSpPr>
          <p:spPr>
            <a:xfrm>
              <a:off x="4849719" y="7344887"/>
              <a:ext cx="2421277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3E7E0941-7FF6-7149-9FCB-055F1363C6B6}"/>
                </a:ext>
              </a:extLst>
            </p:cNvPr>
            <p:cNvSpPr/>
            <p:nvPr/>
          </p:nvSpPr>
          <p:spPr>
            <a:xfrm>
              <a:off x="5507606" y="7185854"/>
              <a:ext cx="1078516" cy="30336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虚拟硬件</a:t>
              </a:r>
            </a:p>
          </p:txBody>
        </p:sp>
        <p:sp>
          <p:nvSpPr>
            <p:cNvPr id="23" name="灯片编号占位符 64">
              <a:extLst>
                <a:ext uri="{FF2B5EF4-FFF2-40B4-BE49-F238E27FC236}">
                  <a16:creationId xmlns:a16="http://schemas.microsoft.com/office/drawing/2014/main" id="{EB374F9F-B77F-CC4D-9FD7-DB5A1D776D33}"/>
                </a:ext>
              </a:extLst>
            </p:cNvPr>
            <p:cNvSpPr txBox="1">
              <a:spLocks/>
            </p:cNvSpPr>
            <p:nvPr/>
          </p:nvSpPr>
          <p:spPr>
            <a:xfrm>
              <a:off x="14907768" y="9412224"/>
              <a:ext cx="640080" cy="365125"/>
            </a:xfrm>
            <a:prstGeom prst="rect">
              <a:avLst/>
            </a:prstGeom>
          </p:spPr>
          <p:txBody>
            <a:bodyPr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  <a:lvl2pPr marL="0" marR="0" indent="228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2pPr>
              <a:lvl3pPr marL="0" marR="0" indent="457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3pPr>
              <a:lvl4pPr marL="0" marR="0" indent="685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4pPr>
              <a:lvl5pPr marL="0" marR="0" indent="9144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5pPr>
              <a:lvl6pPr marL="0" marR="0" indent="11430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6pPr>
              <a:lvl7pPr marL="0" marR="0" indent="13716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7pPr>
              <a:lvl8pPr marL="0" marR="0" indent="16002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8pPr>
              <a:lvl9pPr marL="0" marR="0" indent="182880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0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Helvetica Neue"/>
                  <a:ea typeface="Helvetica Neue"/>
                  <a:cs typeface="Helvetica Neue"/>
                  <a:sym typeface="Helvetica Neue"/>
                </a:defRPr>
              </a:lvl9pPr>
            </a:lstStyle>
            <a:p>
              <a:fld id="{009FBD71-5406-D143-8EE4-F615BFB41213}" type="slidenum">
                <a:rPr kumimoji="1" lang="zh-CN" altLang="en-US" b="0" smtClean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pPr/>
                <a:t>8</a:t>
              </a:fld>
              <a:endParaRPr kumimoji="1" lang="zh-CN" altLang="en-US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7046668E-913B-0A4F-AD9F-B182837256C6}"/>
                </a:ext>
              </a:extLst>
            </p:cNvPr>
            <p:cNvSpPr txBox="1"/>
            <p:nvPr/>
          </p:nvSpPr>
          <p:spPr>
            <a:xfrm>
              <a:off x="12345712" y="8723804"/>
              <a:ext cx="3202136" cy="556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0" dirty="0">
                  <a:solidFill>
                    <a:schemeClr val="bg1"/>
                  </a:solidFill>
                  <a:latin typeface="Heiti SC Light" panose="02000000000000000000" pitchFamily="2" charset="-128"/>
                  <a:ea typeface="Heiti SC Light" panose="02000000000000000000" pitchFamily="2" charset="-128"/>
                </a:rPr>
                <a:t>Containers do not contain! -- Dan Walsh 2014</a:t>
              </a:r>
              <a:endParaRPr kumimoji="1" lang="zh-CN" altLang="en-US" b="0" dirty="0">
                <a:solidFill>
                  <a:schemeClr val="bg1"/>
                </a:solidFill>
                <a:latin typeface="Heiti SC Light" panose="02000000000000000000" pitchFamily="2" charset="-128"/>
                <a:ea typeface="Heiti SC Light" panose="02000000000000000000" pitchFamily="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0722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5D6C0-A1C5-6348-BD05-1A4CD97B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9600" dirty="0"/>
              <a:t>Rule-based</a:t>
            </a:r>
            <a:r>
              <a:rPr kumimoji="1" lang="zh-CN" altLang="en-US" sz="9600" dirty="0"/>
              <a:t>方案牺牲了易用性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558963-7A8F-BC4D-A171-714551A9E0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4"/>
          <a:stretch/>
        </p:blipFill>
        <p:spPr>
          <a:xfrm>
            <a:off x="3524250" y="4022169"/>
            <a:ext cx="17335500" cy="1009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56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4076</TotalTime>
  <Words>828</Words>
  <Application>Microsoft Macintosh PowerPoint</Application>
  <PresentationFormat>自定义</PresentationFormat>
  <Paragraphs>144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阿里巴巴普惠体</vt:lpstr>
      <vt:lpstr>Alibaba PuHuiTi</vt:lpstr>
      <vt:lpstr>Alibaba Sans</vt:lpstr>
      <vt:lpstr>AlibabaPuHuiTi-Medium</vt:lpstr>
      <vt:lpstr>Heiti SC Light</vt:lpstr>
      <vt:lpstr>PingFang SC Regular</vt:lpstr>
      <vt:lpstr>PingFang SC Semibold</vt:lpstr>
      <vt:lpstr>Roboto</vt:lpstr>
      <vt:lpstr>Roboto Regular</vt:lpstr>
      <vt:lpstr>Arial</vt:lpstr>
      <vt:lpstr>Helvetica Neue</vt:lpstr>
      <vt:lpstr>Helvetica Neue Medium</vt:lpstr>
      <vt:lpstr>Wingdings</vt:lpstr>
      <vt:lpstr>White</vt:lpstr>
      <vt:lpstr>金融级系统软件的实践与开源协作</vt:lpstr>
      <vt:lpstr>PowerPoint 演示文稿</vt:lpstr>
      <vt:lpstr>我们的梦想 带给20亿全球消费者、1亿全球小微经营者无限想象力</vt:lpstr>
      <vt:lpstr>PowerPoint 演示文稿</vt:lpstr>
      <vt:lpstr>PowerPoint 演示文稿</vt:lpstr>
      <vt:lpstr>蚂蚁金服与系统软件</vt:lpstr>
      <vt:lpstr>系统软件是一种手段，不是目的</vt:lpstr>
      <vt:lpstr>Case Study 1: 容器化之后的问题</vt:lpstr>
      <vt:lpstr>Rule-based方案牺牲了易用性</vt:lpstr>
      <vt:lpstr>安全容器 to the rescue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开源也是一种手段，不是目的</vt:lpstr>
      <vt:lpstr>Case Study 1: 加拉帕戈斯综合症</vt:lpstr>
      <vt:lpstr>Openness is the key to vibrancy</vt:lpstr>
      <vt:lpstr>系统软件的发展需要更多的良性竞争</vt:lpstr>
      <vt:lpstr>蚂蚁金服系统软件的发展思路</vt:lpstr>
      <vt:lpstr>学术合作</vt:lpstr>
      <vt:lpstr>zhengyu.he@antfin.com 欢迎各种形式的沟通与合作  谢谢! 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/>
  <cp:lastModifiedBy>Microsoft Office User</cp:lastModifiedBy>
  <cp:revision>57</cp:revision>
  <dcterms:modified xsi:type="dcterms:W3CDTF">2019-12-14T00:07:15Z</dcterms:modified>
  <cp:category/>
</cp:coreProperties>
</file>